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88" r:id="rId2"/>
    <p:sldId id="289" r:id="rId3"/>
    <p:sldId id="295" r:id="rId4"/>
    <p:sldId id="294" r:id="rId5"/>
    <p:sldId id="297" r:id="rId6"/>
    <p:sldId id="305" r:id="rId7"/>
    <p:sldId id="307" r:id="rId8"/>
    <p:sldId id="308" r:id="rId9"/>
    <p:sldId id="313" r:id="rId10"/>
    <p:sldId id="299" r:id="rId11"/>
    <p:sldId id="321" r:id="rId12"/>
    <p:sldId id="367" r:id="rId13"/>
    <p:sldId id="364" r:id="rId14"/>
    <p:sldId id="314" r:id="rId15"/>
    <p:sldId id="309" r:id="rId16"/>
    <p:sldId id="311" r:id="rId17"/>
    <p:sldId id="359" r:id="rId18"/>
    <p:sldId id="365" r:id="rId19"/>
    <p:sldId id="312" r:id="rId20"/>
    <p:sldId id="322" r:id="rId21"/>
    <p:sldId id="323" r:id="rId22"/>
    <p:sldId id="326" r:id="rId23"/>
    <p:sldId id="324" r:id="rId24"/>
    <p:sldId id="334" r:id="rId25"/>
    <p:sldId id="325" r:id="rId26"/>
    <p:sldId id="327" r:id="rId27"/>
    <p:sldId id="372" r:id="rId28"/>
    <p:sldId id="332" r:id="rId29"/>
    <p:sldId id="373" r:id="rId30"/>
    <p:sldId id="259" r:id="rId31"/>
    <p:sldId id="370" r:id="rId32"/>
    <p:sldId id="355" r:id="rId33"/>
    <p:sldId id="356" r:id="rId34"/>
    <p:sldId id="371" r:id="rId35"/>
    <p:sldId id="335" r:id="rId36"/>
    <p:sldId id="341" r:id="rId37"/>
    <p:sldId id="374" r:id="rId38"/>
    <p:sldId id="358" r:id="rId39"/>
    <p:sldId id="336" r:id="rId40"/>
    <p:sldId id="380" r:id="rId41"/>
    <p:sldId id="381" r:id="rId42"/>
    <p:sldId id="328" r:id="rId43"/>
    <p:sldId id="376" r:id="rId44"/>
    <p:sldId id="377" r:id="rId45"/>
    <p:sldId id="379" r:id="rId46"/>
    <p:sldId id="267" r:id="rId47"/>
    <p:sldId id="342" r:id="rId48"/>
    <p:sldId id="331" r:id="rId49"/>
    <p:sldId id="258" r:id="rId50"/>
    <p:sldId id="338" r:id="rId51"/>
    <p:sldId id="345" r:id="rId52"/>
    <p:sldId id="344" r:id="rId53"/>
    <p:sldId id="337" r:id="rId54"/>
    <p:sldId id="350" r:id="rId55"/>
    <p:sldId id="351" r:id="rId56"/>
    <p:sldId id="352" r:id="rId57"/>
    <p:sldId id="354" r:id="rId58"/>
    <p:sldId id="278" r:id="rId59"/>
    <p:sldId id="384" r:id="rId60"/>
    <p:sldId id="317" r:id="rId6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692" autoAdjust="0"/>
    <p:restoredTop sz="90437" autoAdjust="0"/>
  </p:normalViewPr>
  <p:slideViewPr>
    <p:cSldViewPr>
      <p:cViewPr>
        <p:scale>
          <a:sx n="110" d="100"/>
          <a:sy n="110" d="100"/>
        </p:scale>
        <p:origin x="-164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59524-112A-4CFB-A606-E63929B82821}" type="datetimeFigureOut">
              <a:rPr lang="fr-FR" smtClean="0"/>
              <a:pPr/>
              <a:t>18/03/2013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22B8C-B4D7-4147-83FA-B2D13BBB3E47}" type="slidenum">
              <a:rPr lang="fr-FR" smtClean="0"/>
              <a:pPr/>
              <a:t>‹N°›</a:t>
            </a:fld>
            <a:endParaRPr lang="fr-FR"/>
          </a:p>
        </p:txBody>
      </p:sp>
    </p:spTree>
    <p:extLst>
      <p:ext uri="{BB962C8B-B14F-4D97-AF65-F5344CB8AC3E}">
        <p14:creationId xmlns:p14="http://schemas.microsoft.com/office/powerpoint/2010/main" val="2354091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On a deux fluides: l’air et l’eau</a:t>
            </a:r>
          </a:p>
          <a:p>
            <a:r>
              <a:rPr lang="fr-FR" dirty="0" smtClean="0"/>
              <a:t>L’air est une phase gazeuse sans interaction entre molécules constitutives, du coup l’interface gaz solide correspond à un plan</a:t>
            </a:r>
            <a:r>
              <a:rPr lang="fr-FR" baseline="0" dirty="0" smtClean="0"/>
              <a:t> prenant appui sur le solide et entièrement baigné par les molécules d’air (l’air s’étale sur le solide).</a:t>
            </a:r>
          </a:p>
          <a:p>
            <a:r>
              <a:rPr lang="fr-FR" baseline="0" dirty="0" smtClean="0"/>
              <a:t>L’interface liquide gaz est courbe elle génère une calotte sphérique (goutte d’eau)</a:t>
            </a:r>
          </a:p>
          <a:p>
            <a:r>
              <a:rPr lang="fr-FR" baseline="0" dirty="0" smtClean="0"/>
              <a:t>L’interface solide liquide est plane, l’interaction est d’autant plus grande que la goutte se recroqueville sur elle-même</a:t>
            </a:r>
          </a:p>
          <a:p>
            <a:r>
              <a:rPr lang="fr-FR" baseline="0" dirty="0" smtClean="0"/>
              <a:t>La goutte s’étale d’autant plus que l’interaction solide gaz est plus importante que la somme de la composante horizontale des interactions liquide gaz et solide liquide</a:t>
            </a:r>
          </a:p>
          <a:p>
            <a:r>
              <a:rPr lang="fr-FR" baseline="0" dirty="0" smtClean="0"/>
              <a:t>Si la norme des deux projections est la même la goutte existe sur le support considéré dans la vapeur considérée à la température considérée </a:t>
            </a:r>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36</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On a deux fluides: l’air et l’eau</a:t>
            </a:r>
          </a:p>
          <a:p>
            <a:r>
              <a:rPr lang="fr-FR" dirty="0" smtClean="0"/>
              <a:t>L’air est une phase gazeuse sans interaction entre molécules constitutives, du coup l’interface gaz solide correspond à un plan</a:t>
            </a:r>
            <a:r>
              <a:rPr lang="fr-FR" baseline="0" dirty="0" smtClean="0"/>
              <a:t> prenant appui sur le solide et entièrement baigné par les molécules d’air (l’air s’étale sur le solide).</a:t>
            </a:r>
          </a:p>
          <a:p>
            <a:r>
              <a:rPr lang="fr-FR" baseline="0" dirty="0" smtClean="0"/>
              <a:t>L’interface liquide gaz est courbe elle génère une calotte sphérique (goutte d’eau)</a:t>
            </a:r>
          </a:p>
          <a:p>
            <a:r>
              <a:rPr lang="fr-FR" baseline="0" dirty="0" smtClean="0"/>
              <a:t>L’interface solide liquide est plane, l’interaction est d’autant plus grande que la goutte se recroqueville sur elle-même</a:t>
            </a:r>
          </a:p>
          <a:p>
            <a:r>
              <a:rPr lang="fr-FR" baseline="0" dirty="0" smtClean="0"/>
              <a:t>La goutte s’étale d’autant plus que l’interaction solide gaz est plus importante que la somme de la composante horizontale des interactions liquide gaz et solide liquide</a:t>
            </a:r>
          </a:p>
          <a:p>
            <a:r>
              <a:rPr lang="fr-FR" baseline="0" dirty="0" smtClean="0"/>
              <a:t>Si la norme des deux projections est la même la goutte existe sur le support considéré dans la vapeur considérée à la température considérée </a:t>
            </a:r>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37</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43</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Restons dans le domaine de la mouillabilité. Vous avez déjà sûrement remarqué que l’eau tend à monter le long des parois qui la contiennent. Cela a lieu parce que les molécules du liquide ont une forte tendance à adhérer au verre. </a:t>
            </a:r>
            <a:br>
              <a:rPr lang="fr-FR" dirty="0" smtClean="0"/>
            </a:br>
            <a:r>
              <a:rPr lang="fr-FR" dirty="0" smtClean="0"/>
              <a:t>Les liquides qui font des surfaces concaves (tournées vers le liquide, par exemple le duo eau / verre) avec un matériau le mouillent, et ceux qui ne le mouillent pas font une surface convexe (par exemple le duo mercure / verre, la surface du mercure s’incurve vers l’extérieur du liquide). </a:t>
            </a:r>
            <a:br>
              <a:rPr lang="fr-FR" dirty="0" smtClean="0"/>
            </a:br>
            <a:r>
              <a:rPr lang="fr-FR" dirty="0" smtClean="0"/>
              <a:t>À l’intérieur des tubes de diamètre plus petit que 2 mm, que l’on appelle des capillaires, un liquide mouillant forme un ménisque concave à la surface supérieure et tend à monter le long du tube (figure 11). </a:t>
            </a:r>
            <a:br>
              <a:rPr lang="fr-FR" dirty="0" smtClean="0"/>
            </a:br>
            <a:r>
              <a:rPr lang="fr-FR" dirty="0" smtClean="0"/>
              <a:t>Au contrario, un liquide non mouillant forme un ménisque convexe et son niveau tend à descendre. Le niveau de liquide attiré par capillarité monte jusqu’à ce que les forces qui l’attirent par capillarité soient compensées par le poids du liquide lui-même.</a:t>
            </a:r>
          </a:p>
          <a:p>
            <a:r>
              <a:rPr lang="fr-FR" dirty="0" smtClean="0"/>
              <a:t>La montée ou la descente du niveau de liquide dans un tube se nomme </a:t>
            </a:r>
            <a:r>
              <a:rPr lang="fr-FR" b="1" dirty="0" smtClean="0"/>
              <a:t>capillarité</a:t>
            </a:r>
            <a:r>
              <a:rPr lang="fr-FR" dirty="0" smtClean="0"/>
              <a:t>. Bien entendu la capillarité dépend des forces de cohésion et d’adhésion dont nous avons parlées précédemment.</a:t>
            </a:r>
          </a:p>
          <a:p>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46</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48</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16</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17</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23</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27</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R prime =R on a deux sphères de même rayon</a:t>
            </a:r>
            <a:r>
              <a:rPr lang="fr-FR" baseline="0" dirty="0" smtClean="0"/>
              <a:t> générée par des cercles perpendiculaires donc tangents au plan commun</a:t>
            </a:r>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30</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R prime =R on a deux sphères de même rayon</a:t>
            </a:r>
            <a:r>
              <a:rPr lang="fr-FR" baseline="0" dirty="0" smtClean="0"/>
              <a:t> générée par des cercles perpendiculaires donc tangents au plan commun</a:t>
            </a:r>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31</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R prime =R on a deux sphères de même rayon</a:t>
            </a:r>
            <a:r>
              <a:rPr lang="fr-FR" baseline="0" dirty="0" smtClean="0"/>
              <a:t> générée par des cercles perpendiculaires donc tangents au plan commun</a:t>
            </a:r>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34</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On a deux fluides: l’air et l’eau</a:t>
            </a:r>
          </a:p>
          <a:p>
            <a:r>
              <a:rPr lang="fr-FR" dirty="0" smtClean="0"/>
              <a:t>L’air est une phase gazeuse sans interaction entre molécules constitutives, du coup l’interface gaz solide correspond à un plan</a:t>
            </a:r>
            <a:r>
              <a:rPr lang="fr-FR" baseline="0" dirty="0" smtClean="0"/>
              <a:t> prenant appui sur le solide et entièrement baigné par les molécules d’air (l’air s’étale sur le solide).</a:t>
            </a:r>
          </a:p>
          <a:p>
            <a:r>
              <a:rPr lang="fr-FR" baseline="0" dirty="0" smtClean="0"/>
              <a:t>L’interface liquide gaz est courbe elle génère une calotte sphérique (goutte d’eau)</a:t>
            </a:r>
          </a:p>
          <a:p>
            <a:r>
              <a:rPr lang="fr-FR" baseline="0" dirty="0" smtClean="0"/>
              <a:t>L’interface solide liquide est plane, l’interaction est d’autant plus grande que la goutte se recroqueville sur elle-même</a:t>
            </a:r>
          </a:p>
          <a:p>
            <a:r>
              <a:rPr lang="fr-FR" baseline="0" dirty="0" smtClean="0"/>
              <a:t>La goutte s’étale d’autant plus que l’interaction solide gaz est plus importante que la somme de la composante horizontale des interactions liquide gaz et solide liquide</a:t>
            </a:r>
          </a:p>
          <a:p>
            <a:r>
              <a:rPr lang="fr-FR" baseline="0" dirty="0" smtClean="0"/>
              <a:t>Si la norme des deux projections est la même la goutte existe sur le support considéré dans la vapeur considérée à la température considérée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9B322B8C-B4D7-4147-83FA-B2D13BBB3E47}" type="slidenum">
              <a:rPr lang="fr-FR" smtClean="0"/>
              <a:pPr/>
              <a:t>35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D76F33C2-E3F9-4BDB-8C1B-23285C0CC654}" type="datetimeFigureOut">
              <a:rPr lang="fr-FR" smtClean="0"/>
              <a:pPr/>
              <a:t>18/03/2013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8C387C2-BE68-4660-A9ED-CB36C1E0CEB2}"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D76F33C2-E3F9-4BDB-8C1B-23285C0CC654}" type="datetimeFigureOut">
              <a:rPr lang="fr-FR" smtClean="0"/>
              <a:pPr/>
              <a:t>18/03/2013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8C387C2-BE68-4660-A9ED-CB36C1E0CEB2}"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D76F33C2-E3F9-4BDB-8C1B-23285C0CC654}" type="datetimeFigureOut">
              <a:rPr lang="fr-FR" smtClean="0"/>
              <a:pPr/>
              <a:t>18/03/2013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8C387C2-BE68-4660-A9ED-CB36C1E0CEB2}"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D76F33C2-E3F9-4BDB-8C1B-23285C0CC654}" type="datetimeFigureOut">
              <a:rPr lang="fr-FR" smtClean="0"/>
              <a:pPr/>
              <a:t>18/03/2013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8C387C2-BE68-4660-A9ED-CB36C1E0CEB2}"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D76F33C2-E3F9-4BDB-8C1B-23285C0CC654}" type="datetimeFigureOut">
              <a:rPr lang="fr-FR" smtClean="0"/>
              <a:pPr/>
              <a:t>18/03/2013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8C387C2-BE68-4660-A9ED-CB36C1E0CEB2}"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D76F33C2-E3F9-4BDB-8C1B-23285C0CC654}" type="datetimeFigureOut">
              <a:rPr lang="fr-FR" smtClean="0"/>
              <a:pPr/>
              <a:t>18/03/2013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8C387C2-BE68-4660-A9ED-CB36C1E0CEB2}"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D76F33C2-E3F9-4BDB-8C1B-23285C0CC654}" type="datetimeFigureOut">
              <a:rPr lang="fr-FR" smtClean="0"/>
              <a:pPr/>
              <a:t>18/03/2013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8C387C2-BE68-4660-A9ED-CB36C1E0CEB2}"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D76F33C2-E3F9-4BDB-8C1B-23285C0CC654}" type="datetimeFigureOut">
              <a:rPr lang="fr-FR" smtClean="0"/>
              <a:pPr/>
              <a:t>18/03/2013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8C387C2-BE68-4660-A9ED-CB36C1E0CEB2}"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76F33C2-E3F9-4BDB-8C1B-23285C0CC654}" type="datetimeFigureOut">
              <a:rPr lang="fr-FR" smtClean="0"/>
              <a:pPr/>
              <a:t>18/03/2013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8C387C2-BE68-4660-A9ED-CB36C1E0CEB2}"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D76F33C2-E3F9-4BDB-8C1B-23285C0CC654}" type="datetimeFigureOut">
              <a:rPr lang="fr-FR" smtClean="0"/>
              <a:pPr/>
              <a:t>18/03/2013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8C387C2-BE68-4660-A9ED-CB36C1E0CEB2}"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D76F33C2-E3F9-4BDB-8C1B-23285C0CC654}" type="datetimeFigureOut">
              <a:rPr lang="fr-FR" smtClean="0"/>
              <a:pPr/>
              <a:t>18/03/2013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8C387C2-BE68-4660-A9ED-CB36C1E0CEB2}"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6F33C2-E3F9-4BDB-8C1B-23285C0CC654}" type="datetimeFigureOut">
              <a:rPr lang="fr-FR" smtClean="0"/>
              <a:pPr/>
              <a:t>18/03/2013</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387C2-BE68-4660-A9ED-CB36C1E0CEB2}"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40.w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0.wmf"/><Relationship Id="rId5" Type="http://schemas.openxmlformats.org/officeDocument/2006/relationships/oleObject" Target="../embeddings/oleObject14.bin"/><Relationship Id="rId4" Type="http://schemas.openxmlformats.org/officeDocument/2006/relationships/image" Target="../media/image49.wmf"/></Relationships>
</file>

<file path=ppt/slides/_rels/slide2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notesSlide" Target="../notesSlides/notesSlide5.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51.wmf"/><Relationship Id="rId4"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53.wmf"/><Relationship Id="rId4" Type="http://schemas.openxmlformats.org/officeDocument/2006/relationships/oleObject" Target="../embeddings/oleObject17.bin"/></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53.wmf"/><Relationship Id="rId4"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7.png"/><Relationship Id="rId5" Type="http://schemas.openxmlformats.org/officeDocument/2006/relationships/image" Target="../media/image56.wmf"/><Relationship Id="rId4" Type="http://schemas.openxmlformats.org/officeDocument/2006/relationships/oleObject" Target="../embeddings/oleObject21.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8.wmf"/><Relationship Id="rId5" Type="http://schemas.openxmlformats.org/officeDocument/2006/relationships/oleObject" Target="../embeddings/oleObject22.bin"/><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9.png"/><Relationship Id="rId5" Type="http://schemas.openxmlformats.org/officeDocument/2006/relationships/image" Target="../media/image68.wmf"/><Relationship Id="rId4" Type="http://schemas.openxmlformats.org/officeDocument/2006/relationships/oleObject" Target="../embeddings/oleObject23.bin"/></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72.wmf"/><Relationship Id="rId5" Type="http://schemas.openxmlformats.org/officeDocument/2006/relationships/oleObject" Target="../embeddings/oleObject24.bin"/><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2.wmf"/><Relationship Id="rId5" Type="http://schemas.openxmlformats.org/officeDocument/2006/relationships/oleObject" Target="../embeddings/oleObject25.bin"/><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84.gi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82.wmf"/><Relationship Id="rId5" Type="http://schemas.openxmlformats.org/officeDocument/2006/relationships/oleObject" Target="../embeddings/oleObject26.bin"/><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85.wmf"/><Relationship Id="rId4" Type="http://schemas.openxmlformats.org/officeDocument/2006/relationships/oleObject" Target="../embeddings/oleObject27.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4.xml"/><Relationship Id="rId7" Type="http://schemas.openxmlformats.org/officeDocument/2006/relationships/image" Target="../media/image86.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28.bin"/><Relationship Id="rId5" Type="http://schemas.openxmlformats.org/officeDocument/2006/relationships/image" Target="../media/image89.png"/><Relationship Id="rId10" Type="http://schemas.openxmlformats.org/officeDocument/2006/relationships/oleObject" Target="../embeddings/oleObject30.bin"/><Relationship Id="rId4" Type="http://schemas.openxmlformats.org/officeDocument/2006/relationships/image" Target="../media/image88.png"/><Relationship Id="rId9" Type="http://schemas.openxmlformats.org/officeDocument/2006/relationships/image" Target="../media/image87.wmf"/></Relationships>
</file>

<file path=ppt/slides/_rels/slide4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90.wmf"/><Relationship Id="rId4" Type="http://schemas.openxmlformats.org/officeDocument/2006/relationships/oleObject" Target="../embeddings/oleObject31.bin"/></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techniques-ingenieur.fr/base-documentaire/materiaux-th11/materiaux-actifs-et-intelligents-surfaces-fonctionnelles-42126210/m3c-materiau-composite-a-comportement-controle-re82/?utm_source=Liens+Articles+ITO&amp;amp;utm_medium=Cross-link+ITO&amp;amp;utm_campaign=cross+link+ITonline" TargetMode="External"/><Relationship Id="rId7" Type="http://schemas.openxmlformats.org/officeDocument/2006/relationships/hyperlink" Target="http://www.techniques-ingenieur.fr/base-documentaire/materiaux-th11/etude-des-metaux-et-des-alliages-etat-metallique-42345210/alliages-metalliques-amorphes-m4025/?utm_source=Liens+Articles+ITO&amp;amp;utm_medium=Cross-link+ITO&amp;amp;utm_campaign=cross+link+ITonline" TargetMode="External"/><Relationship Id="rId2" Type="http://schemas.openxmlformats.org/officeDocument/2006/relationships/image" Target="../media/image106.jpeg"/><Relationship Id="rId1" Type="http://schemas.openxmlformats.org/officeDocument/2006/relationships/slideLayout" Target="../slideLayouts/slideLayout2.xml"/><Relationship Id="rId6" Type="http://schemas.openxmlformats.org/officeDocument/2006/relationships/hyperlink" Target="http://www.techniques-ingenieur.fr/base-documentaire/innovations-th10/innovations-materiaux-avances-42186210/metamateriaux-af3713/?utm_source=Liens+Articles+ITO&amp;amp;utm_medium=Cross-link+ITO&amp;amp;utm_campaign=cross+link+ITonline" TargetMode="External"/><Relationship Id="rId5" Type="http://schemas.openxmlformats.org/officeDocument/2006/relationships/hyperlink" Target="http://www.techniques-ingenieur.fr/base-documentaire/genie-industriel-th6/systemes-d-informations-et-tic-pour-la-tracabilite-42117210/technologies-d-identification-et-d-authentification-pour-un-systeme-de-tracabilite-tr640/?utm_source=Liens+Articles+ITO&amp;amp;utm_medium=Cross-link+ITO&amp;amp;utm_campaign=cross+link+ITonline" TargetMode="External"/><Relationship Id="rId4" Type="http://schemas.openxmlformats.org/officeDocument/2006/relationships/hyperlink" Target="http://www.techniques-ingenieur.fr/base-documentaire/materiaux-th11/materiaux-actifs-et-intelligents-surfaces-fonctionnelles-42126210/alliages-a-memoire-de-forme-de-type-nickel-titane-m532/?utm_source=Liens+Articles+ITO&amp;amp;utm_medium=Cross-link+ITO&amp;amp;utm_campaign=cross+link+ITonlin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oleObject" Target="../embeddings/oleObject4.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9.wmf"/><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23528" y="1340768"/>
            <a:ext cx="8132440" cy="3744416"/>
          </a:xfrm>
        </p:spPr>
        <p:txBody>
          <a:bodyPr>
            <a:normAutofit/>
          </a:bodyPr>
          <a:lstStyle/>
          <a:p>
            <a:r>
              <a:rPr lang="fr-FR" dirty="0" smtClean="0"/>
              <a:t>Statique des fluides</a:t>
            </a:r>
            <a:br>
              <a:rPr lang="fr-FR" dirty="0" smtClean="0"/>
            </a:br>
            <a:r>
              <a:rPr lang="fr-FR" dirty="0" err="1" smtClean="0"/>
              <a:t>Chap</a:t>
            </a:r>
            <a:r>
              <a:rPr lang="fr-FR" dirty="0" smtClean="0"/>
              <a:t> VII</a:t>
            </a:r>
            <a:br>
              <a:rPr lang="fr-FR" dirty="0" smtClean="0"/>
            </a:b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a:xfrm>
            <a:off x="-468560" y="-211712"/>
            <a:ext cx="9865096" cy="1431032"/>
          </a:xfrm>
        </p:spPr>
        <p:txBody>
          <a:bodyPr>
            <a:normAutofit/>
          </a:bodyPr>
          <a:lstStyle/>
          <a:p>
            <a:r>
              <a:rPr lang="fr-FR" sz="3200" dirty="0" smtClean="0"/>
              <a:t>71) Lois fondamentales. Rappels</a:t>
            </a:r>
            <a:br>
              <a:rPr lang="fr-FR" sz="3200" dirty="0" smtClean="0"/>
            </a:br>
            <a:r>
              <a:rPr lang="fr-FR" sz="3200" dirty="0" smtClean="0"/>
              <a:t>714) Théorème d’ARCHIMEDE : aéromètres</a:t>
            </a:r>
            <a:endParaRPr lang="fr-FR" sz="3200" dirty="0"/>
          </a:p>
        </p:txBody>
      </p:sp>
      <p:pic>
        <p:nvPicPr>
          <p:cNvPr id="20" name="Picture 4"/>
          <p:cNvPicPr>
            <a:picLocks noChangeAspect="1" noChangeArrowheads="1"/>
          </p:cNvPicPr>
          <p:nvPr/>
        </p:nvPicPr>
        <p:blipFill>
          <a:blip r:embed="rId3" cstate="print"/>
          <a:srcRect l="30992" r="23929"/>
          <a:stretch>
            <a:fillRect/>
          </a:stretch>
        </p:blipFill>
        <p:spPr bwMode="auto">
          <a:xfrm>
            <a:off x="7812360" y="1484784"/>
            <a:ext cx="1152128" cy="2736304"/>
          </a:xfrm>
          <a:prstGeom prst="rect">
            <a:avLst/>
          </a:prstGeom>
          <a:noFill/>
          <a:ln w="9525">
            <a:noFill/>
            <a:miter lim="800000"/>
            <a:headEnd/>
            <a:tailEnd/>
          </a:ln>
        </p:spPr>
      </p:pic>
      <p:pic>
        <p:nvPicPr>
          <p:cNvPr id="21" name="Picture 5"/>
          <p:cNvPicPr>
            <a:picLocks noChangeAspect="1" noChangeArrowheads="1"/>
          </p:cNvPicPr>
          <p:nvPr/>
        </p:nvPicPr>
        <p:blipFill>
          <a:blip r:embed="rId4" cstate="print"/>
          <a:srcRect/>
          <a:stretch>
            <a:fillRect/>
          </a:stretch>
        </p:blipFill>
        <p:spPr bwMode="auto">
          <a:xfrm>
            <a:off x="179512" y="1052736"/>
            <a:ext cx="2699594" cy="3449960"/>
          </a:xfrm>
          <a:prstGeom prst="rect">
            <a:avLst/>
          </a:prstGeom>
          <a:noFill/>
          <a:ln w="9525">
            <a:noFill/>
            <a:miter lim="800000"/>
            <a:headEnd/>
            <a:tailEnd/>
          </a:ln>
        </p:spPr>
      </p:pic>
      <p:pic>
        <p:nvPicPr>
          <p:cNvPr id="9220" name="Picture 4"/>
          <p:cNvPicPr>
            <a:picLocks noChangeAspect="1" noChangeArrowheads="1"/>
          </p:cNvPicPr>
          <p:nvPr/>
        </p:nvPicPr>
        <p:blipFill>
          <a:blip r:embed="rId5" cstate="print"/>
          <a:srcRect l="22964" t="61030" r="20586" b="10798"/>
          <a:stretch>
            <a:fillRect/>
          </a:stretch>
        </p:blipFill>
        <p:spPr bwMode="auto">
          <a:xfrm>
            <a:off x="827584" y="4581128"/>
            <a:ext cx="7344816" cy="2060848"/>
          </a:xfrm>
          <a:prstGeom prst="rect">
            <a:avLst/>
          </a:prstGeom>
          <a:noFill/>
          <a:ln w="9525">
            <a:noFill/>
            <a:miter lim="800000"/>
            <a:headEnd/>
            <a:tailEnd/>
          </a:ln>
        </p:spPr>
      </p:pic>
      <p:graphicFrame>
        <p:nvGraphicFramePr>
          <p:cNvPr id="32770" name="Object 2"/>
          <p:cNvGraphicFramePr>
            <a:graphicFrameLocks noChangeAspect="1"/>
          </p:cNvGraphicFramePr>
          <p:nvPr/>
        </p:nvGraphicFramePr>
        <p:xfrm>
          <a:off x="4139952" y="2060848"/>
          <a:ext cx="3009900" cy="1766888"/>
        </p:xfrm>
        <a:graphic>
          <a:graphicData uri="http://schemas.openxmlformats.org/presentationml/2006/ole">
            <mc:AlternateContent xmlns:mc="http://schemas.openxmlformats.org/markup-compatibility/2006">
              <mc:Choice xmlns:v="urn:schemas-microsoft-com:vml" Requires="v">
                <p:oleObj spid="_x0000_s32773" name="Équation" r:id="rId6" imgW="736560" imgH="431640" progId="Equation.3">
                  <p:embed/>
                </p:oleObj>
              </mc:Choice>
              <mc:Fallback>
                <p:oleObj name="Équation" r:id="rId6" imgW="736560" imgH="431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952" y="2060848"/>
                        <a:ext cx="3009900" cy="1766888"/>
                      </a:xfrm>
                      <a:prstGeom prst="rect">
                        <a:avLst/>
                      </a:prstGeom>
                      <a:solidFill>
                        <a:srgbClr val="FFCC99"/>
                      </a:solidFill>
                      <a:ln w="9525">
                        <a:solidFill>
                          <a:schemeClr val="tx1"/>
                        </a:solidFill>
                        <a:miter lim="800000"/>
                        <a:headEnd/>
                        <a:tailEnd/>
                      </a:ln>
                    </p:spPr>
                  </p:pic>
                </p:oleObj>
              </mc:Fallback>
            </mc:AlternateContent>
          </a:graphicData>
        </a:graphic>
      </p:graphicFrame>
      <p:cxnSp>
        <p:nvCxnSpPr>
          <p:cNvPr id="8" name="Connecteur droit avec flèche 7"/>
          <p:cNvCxnSpPr/>
          <p:nvPr/>
        </p:nvCxnSpPr>
        <p:spPr>
          <a:xfrm rot="-60000">
            <a:off x="1691680" y="1268760"/>
            <a:ext cx="0" cy="1008112"/>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1835696" y="1484784"/>
            <a:ext cx="360040" cy="584775"/>
          </a:xfrm>
          <a:prstGeom prst="rect">
            <a:avLst/>
          </a:prstGeom>
          <a:noFill/>
        </p:spPr>
        <p:txBody>
          <a:bodyPr wrap="square" rtlCol="0">
            <a:spAutoFit/>
          </a:bodyPr>
          <a:lstStyle/>
          <a:p>
            <a:r>
              <a:rPr lang="fr-FR" sz="3200" dirty="0" smtClean="0"/>
              <a:t>x</a:t>
            </a:r>
            <a:endParaRPr lang="fr-FR" sz="3200" dirty="0"/>
          </a:p>
        </p:txBody>
      </p:sp>
      <p:sp>
        <p:nvSpPr>
          <p:cNvPr id="10" name="ZoneTexte 9"/>
          <p:cNvSpPr txBox="1"/>
          <p:nvPr/>
        </p:nvSpPr>
        <p:spPr>
          <a:xfrm>
            <a:off x="1057976" y="1065169"/>
            <a:ext cx="360040" cy="584775"/>
          </a:xfrm>
          <a:prstGeom prst="rect">
            <a:avLst/>
          </a:prstGeom>
          <a:noFill/>
        </p:spPr>
        <p:txBody>
          <a:bodyPr wrap="square" rtlCol="0">
            <a:spAutoFit/>
          </a:bodyPr>
          <a:lstStyle/>
          <a:p>
            <a:r>
              <a:rPr lang="fr-FR" sz="3200" dirty="0" smtClean="0"/>
              <a:t>s</a:t>
            </a:r>
            <a:endParaRPr lang="fr-FR" sz="3200" dirty="0"/>
          </a:p>
        </p:txBody>
      </p:sp>
      <p:cxnSp>
        <p:nvCxnSpPr>
          <p:cNvPr id="12" name="Connecteur droit avec flèche 11"/>
          <p:cNvCxnSpPr/>
          <p:nvPr/>
        </p:nvCxnSpPr>
        <p:spPr>
          <a:xfrm>
            <a:off x="1368642" y="1412776"/>
            <a:ext cx="180000" cy="0"/>
          </a:xfrm>
          <a:prstGeom prst="straightConnector1">
            <a:avLst/>
          </a:prstGeom>
          <a:ln w="19050" cap="rnd">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4427984" y="1196752"/>
            <a:ext cx="1296144" cy="584775"/>
          </a:xfrm>
          <a:prstGeom prst="rect">
            <a:avLst/>
          </a:prstGeom>
          <a:noFill/>
        </p:spPr>
        <p:txBody>
          <a:bodyPr wrap="square" rtlCol="0">
            <a:spAutoFit/>
          </a:bodyPr>
          <a:lstStyle/>
          <a:p>
            <a:pPr algn="ctr"/>
            <a:r>
              <a:rPr lang="fr-FR" sz="3200" dirty="0" smtClean="0"/>
              <a:t>d &gt; 1</a:t>
            </a:r>
            <a:endParaRPr lang="fr-FR" sz="3200" dirty="0"/>
          </a:p>
        </p:txBody>
      </p:sp>
      <p:cxnSp>
        <p:nvCxnSpPr>
          <p:cNvPr id="13" name="Connecteur droit avec flèche 12"/>
          <p:cNvCxnSpPr/>
          <p:nvPr/>
        </p:nvCxnSpPr>
        <p:spPr>
          <a:xfrm>
            <a:off x="1043608" y="1268760"/>
            <a:ext cx="0" cy="2784010"/>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323528" y="2996952"/>
            <a:ext cx="648072" cy="584775"/>
          </a:xfrm>
          <a:prstGeom prst="rect">
            <a:avLst/>
          </a:prstGeom>
          <a:noFill/>
        </p:spPr>
        <p:txBody>
          <a:bodyPr wrap="square" rtlCol="0">
            <a:spAutoFit/>
          </a:bodyPr>
          <a:lstStyle/>
          <a:p>
            <a:r>
              <a:rPr lang="fr-FR" sz="3200" dirty="0" smtClean="0"/>
              <a:t>V</a:t>
            </a:r>
            <a:r>
              <a:rPr lang="fr-FR" sz="3200" baseline="-25000" dirty="0" smtClean="0"/>
              <a:t>0</a:t>
            </a:r>
            <a:endParaRPr lang="fr-FR" sz="3200"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770"/>
                                        </p:tgtEl>
                                        <p:attrNameLst>
                                          <p:attrName>style.visibility</p:attrName>
                                        </p:attrNameLst>
                                      </p:cBhvr>
                                      <p:to>
                                        <p:strVal val="visible"/>
                                      </p:to>
                                    </p:set>
                                    <p:animEffect transition="in" filter="fade">
                                      <p:cBhvr>
                                        <p:cTn id="21" dur="2000"/>
                                        <p:tgtEl>
                                          <p:spTgt spid="3277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220"/>
                                        </p:tgtEl>
                                        <p:attrNameLst>
                                          <p:attrName>style.visibility</p:attrName>
                                        </p:attrNameLst>
                                      </p:cBhvr>
                                      <p:to>
                                        <p:strVal val="visible"/>
                                      </p:to>
                                    </p:set>
                                    <p:animEffect transition="in" filter="fade">
                                      <p:cBhvr>
                                        <p:cTn id="26" dur="20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a:xfrm>
            <a:off x="-468560" y="-211712"/>
            <a:ext cx="9865096" cy="1431032"/>
          </a:xfrm>
        </p:spPr>
        <p:txBody>
          <a:bodyPr>
            <a:normAutofit/>
          </a:bodyPr>
          <a:lstStyle/>
          <a:p>
            <a:r>
              <a:rPr lang="fr-FR" sz="3200" dirty="0" smtClean="0"/>
              <a:t>71) Lois fondamentales. Rappels</a:t>
            </a:r>
            <a:br>
              <a:rPr lang="fr-FR" sz="3200" dirty="0" smtClean="0"/>
            </a:br>
            <a:r>
              <a:rPr lang="fr-FR" sz="3200" dirty="0" smtClean="0"/>
              <a:t>714) Théorème d’ARCHIMEDE : aéromètres</a:t>
            </a:r>
            <a:endParaRPr lang="fr-FR" sz="3200" dirty="0"/>
          </a:p>
        </p:txBody>
      </p:sp>
      <p:pic>
        <p:nvPicPr>
          <p:cNvPr id="20" name="Picture 4"/>
          <p:cNvPicPr>
            <a:picLocks noChangeAspect="1" noChangeArrowheads="1"/>
          </p:cNvPicPr>
          <p:nvPr/>
        </p:nvPicPr>
        <p:blipFill>
          <a:blip r:embed="rId3" cstate="print"/>
          <a:srcRect/>
          <a:stretch>
            <a:fillRect/>
          </a:stretch>
        </p:blipFill>
        <p:spPr bwMode="auto">
          <a:xfrm>
            <a:off x="6407696" y="1412776"/>
            <a:ext cx="2736304" cy="2736304"/>
          </a:xfrm>
          <a:prstGeom prst="rect">
            <a:avLst/>
          </a:prstGeom>
          <a:noFill/>
          <a:ln w="9525">
            <a:noFill/>
            <a:miter lim="800000"/>
            <a:headEnd/>
            <a:tailEnd/>
          </a:ln>
        </p:spPr>
      </p:pic>
      <p:pic>
        <p:nvPicPr>
          <p:cNvPr id="21" name="Picture 5"/>
          <p:cNvPicPr>
            <a:picLocks noChangeAspect="1" noChangeArrowheads="1"/>
          </p:cNvPicPr>
          <p:nvPr/>
        </p:nvPicPr>
        <p:blipFill>
          <a:blip r:embed="rId4" cstate="print"/>
          <a:srcRect/>
          <a:stretch>
            <a:fillRect/>
          </a:stretch>
        </p:blipFill>
        <p:spPr bwMode="auto">
          <a:xfrm>
            <a:off x="611560" y="1052736"/>
            <a:ext cx="2699594" cy="3449960"/>
          </a:xfrm>
          <a:prstGeom prst="rect">
            <a:avLst/>
          </a:prstGeom>
          <a:noFill/>
          <a:ln w="9525">
            <a:noFill/>
            <a:miter lim="800000"/>
            <a:headEnd/>
            <a:tailEnd/>
          </a:ln>
        </p:spPr>
      </p:pic>
      <p:pic>
        <p:nvPicPr>
          <p:cNvPr id="9220" name="Picture 4"/>
          <p:cNvPicPr>
            <a:picLocks noChangeAspect="1" noChangeArrowheads="1"/>
          </p:cNvPicPr>
          <p:nvPr/>
        </p:nvPicPr>
        <p:blipFill>
          <a:blip r:embed="rId5" cstate="print"/>
          <a:srcRect l="22964" t="61030" r="20586" b="10798"/>
          <a:stretch>
            <a:fillRect/>
          </a:stretch>
        </p:blipFill>
        <p:spPr bwMode="auto">
          <a:xfrm>
            <a:off x="827584" y="4581128"/>
            <a:ext cx="7344816" cy="2060848"/>
          </a:xfrm>
          <a:prstGeom prst="rect">
            <a:avLst/>
          </a:prstGeom>
          <a:noFill/>
          <a:ln w="9525">
            <a:noFill/>
            <a:miter lim="800000"/>
            <a:headEnd/>
            <a:tailEnd/>
          </a:ln>
        </p:spPr>
      </p:pic>
      <p:graphicFrame>
        <p:nvGraphicFramePr>
          <p:cNvPr id="32770" name="Object 2"/>
          <p:cNvGraphicFramePr>
            <a:graphicFrameLocks noChangeAspect="1"/>
          </p:cNvGraphicFramePr>
          <p:nvPr/>
        </p:nvGraphicFramePr>
        <p:xfrm>
          <a:off x="3635896" y="2348880"/>
          <a:ext cx="3009900" cy="1766888"/>
        </p:xfrm>
        <a:graphic>
          <a:graphicData uri="http://schemas.openxmlformats.org/presentationml/2006/ole">
            <mc:AlternateContent xmlns:mc="http://schemas.openxmlformats.org/markup-compatibility/2006">
              <mc:Choice xmlns:v="urn:schemas-microsoft-com:vml" Requires="v">
                <p:oleObj spid="_x0000_s81925" name="Équation" r:id="rId6" imgW="736560" imgH="431640" progId="Equation.3">
                  <p:embed/>
                </p:oleObj>
              </mc:Choice>
              <mc:Fallback>
                <p:oleObj name="Équation" r:id="rId6" imgW="736560" imgH="43164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896" y="2348880"/>
                        <a:ext cx="3009900" cy="1766888"/>
                      </a:xfrm>
                      <a:prstGeom prst="rect">
                        <a:avLst/>
                      </a:prstGeom>
                      <a:solidFill>
                        <a:srgbClr val="FFCC99"/>
                      </a:solidFill>
                      <a:ln w="9525">
                        <a:solidFill>
                          <a:schemeClr val="tx1"/>
                        </a:solidFill>
                        <a:miter lim="800000"/>
                        <a:headEnd/>
                        <a:tailEnd/>
                      </a:ln>
                    </p:spPr>
                  </p:pic>
                </p:oleObj>
              </mc:Fallback>
            </mc:AlternateContent>
          </a:graphicData>
        </a:graphic>
      </p:graphicFrame>
      <p:cxnSp>
        <p:nvCxnSpPr>
          <p:cNvPr id="8" name="Connecteur droit avec flèche 7"/>
          <p:cNvCxnSpPr/>
          <p:nvPr/>
        </p:nvCxnSpPr>
        <p:spPr>
          <a:xfrm>
            <a:off x="2051720" y="2276872"/>
            <a:ext cx="0" cy="36004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2054720" y="2144482"/>
            <a:ext cx="360040" cy="584775"/>
          </a:xfrm>
          <a:prstGeom prst="rect">
            <a:avLst/>
          </a:prstGeom>
          <a:noFill/>
        </p:spPr>
        <p:txBody>
          <a:bodyPr wrap="square" rtlCol="0">
            <a:spAutoFit/>
          </a:bodyPr>
          <a:lstStyle/>
          <a:p>
            <a:r>
              <a:rPr lang="fr-FR" sz="3200" dirty="0" smtClean="0"/>
              <a:t>x</a:t>
            </a:r>
            <a:endParaRPr lang="fr-FR" sz="3200" dirty="0"/>
          </a:p>
        </p:txBody>
      </p:sp>
      <p:sp>
        <p:nvSpPr>
          <p:cNvPr id="10" name="ZoneTexte 9"/>
          <p:cNvSpPr txBox="1"/>
          <p:nvPr/>
        </p:nvSpPr>
        <p:spPr>
          <a:xfrm>
            <a:off x="1498650" y="1908121"/>
            <a:ext cx="360040" cy="584775"/>
          </a:xfrm>
          <a:prstGeom prst="rect">
            <a:avLst/>
          </a:prstGeom>
          <a:noFill/>
        </p:spPr>
        <p:txBody>
          <a:bodyPr wrap="square" rtlCol="0">
            <a:spAutoFit/>
          </a:bodyPr>
          <a:lstStyle/>
          <a:p>
            <a:r>
              <a:rPr lang="fr-FR" sz="3200" dirty="0" smtClean="0"/>
              <a:t>s</a:t>
            </a:r>
            <a:endParaRPr lang="fr-FR" sz="3200" dirty="0"/>
          </a:p>
        </p:txBody>
      </p:sp>
      <p:cxnSp>
        <p:nvCxnSpPr>
          <p:cNvPr id="12" name="Connecteur droit avec flèche 11"/>
          <p:cNvCxnSpPr/>
          <p:nvPr/>
        </p:nvCxnSpPr>
        <p:spPr>
          <a:xfrm>
            <a:off x="1809316" y="2255728"/>
            <a:ext cx="180000" cy="0"/>
          </a:xfrm>
          <a:prstGeom prst="straightConnector1">
            <a:avLst/>
          </a:prstGeom>
          <a:ln w="19050" cap="rnd">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4427984" y="1412776"/>
            <a:ext cx="1296144" cy="584775"/>
          </a:xfrm>
          <a:prstGeom prst="rect">
            <a:avLst/>
          </a:prstGeom>
          <a:noFill/>
        </p:spPr>
        <p:txBody>
          <a:bodyPr wrap="square" rtlCol="0">
            <a:spAutoFit/>
          </a:bodyPr>
          <a:lstStyle/>
          <a:p>
            <a:pPr algn="ctr"/>
            <a:r>
              <a:rPr lang="fr-FR" sz="3200" dirty="0" smtClean="0"/>
              <a:t>d &lt; 1</a:t>
            </a:r>
            <a:endParaRPr lang="fr-FR" sz="3200" dirty="0"/>
          </a:p>
        </p:txBody>
      </p:sp>
      <p:cxnSp>
        <p:nvCxnSpPr>
          <p:cNvPr id="22" name="Connecteur droit 21"/>
          <p:cNvCxnSpPr/>
          <p:nvPr/>
        </p:nvCxnSpPr>
        <p:spPr>
          <a:xfrm flipV="1">
            <a:off x="1691680" y="2780928"/>
            <a:ext cx="288032" cy="4320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V="1">
            <a:off x="1683054" y="2878814"/>
            <a:ext cx="432048" cy="5760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V="1">
            <a:off x="1763688" y="3140968"/>
            <a:ext cx="360040" cy="5040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V="1">
            <a:off x="1775314" y="3429000"/>
            <a:ext cx="360040" cy="5040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V="1">
            <a:off x="1907704" y="3717032"/>
            <a:ext cx="216024" cy="2880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1777940" y="2636912"/>
            <a:ext cx="2880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2267744" y="2612610"/>
            <a:ext cx="0" cy="1440160"/>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2411760" y="2924944"/>
            <a:ext cx="360040" cy="584775"/>
          </a:xfrm>
          <a:prstGeom prst="rect">
            <a:avLst/>
          </a:prstGeom>
          <a:noFill/>
        </p:spPr>
        <p:txBody>
          <a:bodyPr wrap="square" rtlCol="0">
            <a:spAutoFit/>
          </a:bodyPr>
          <a:lstStyle/>
          <a:p>
            <a:endParaRPr lang="fr-FR" sz="3200" dirty="0"/>
          </a:p>
        </p:txBody>
      </p:sp>
      <p:sp>
        <p:nvSpPr>
          <p:cNvPr id="42" name="ZoneTexte 41"/>
          <p:cNvSpPr txBox="1"/>
          <p:nvPr/>
        </p:nvSpPr>
        <p:spPr>
          <a:xfrm>
            <a:off x="2339752" y="3068960"/>
            <a:ext cx="648072" cy="584775"/>
          </a:xfrm>
          <a:prstGeom prst="rect">
            <a:avLst/>
          </a:prstGeom>
          <a:noFill/>
        </p:spPr>
        <p:txBody>
          <a:bodyPr wrap="square" rtlCol="0">
            <a:spAutoFit/>
          </a:bodyPr>
          <a:lstStyle/>
          <a:p>
            <a:r>
              <a:rPr lang="fr-FR" sz="3200" dirty="0" smtClean="0"/>
              <a:t>V</a:t>
            </a:r>
            <a:r>
              <a:rPr lang="fr-FR" sz="3200" baseline="-25000" dirty="0" smtClean="0"/>
              <a:t>0</a:t>
            </a:r>
            <a:endParaRPr lang="fr-FR" sz="3200"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770"/>
                                        </p:tgtEl>
                                        <p:attrNameLst>
                                          <p:attrName>style.visibility</p:attrName>
                                        </p:attrNameLst>
                                      </p:cBhvr>
                                      <p:to>
                                        <p:strVal val="visible"/>
                                      </p:to>
                                    </p:set>
                                    <p:animEffect transition="in" filter="fade">
                                      <p:cBhvr>
                                        <p:cTn id="21" dur="2000"/>
                                        <p:tgtEl>
                                          <p:spTgt spid="3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15902" y="-159020"/>
            <a:ext cx="9865096" cy="1431032"/>
          </a:xfrm>
        </p:spPr>
        <p:txBody>
          <a:bodyPr>
            <a:normAutofit/>
          </a:bodyPr>
          <a:lstStyle/>
          <a:p>
            <a:r>
              <a:rPr lang="fr-FR" sz="3200" dirty="0" smtClean="0"/>
              <a:t>71) Lois fondamentales. Rappels</a:t>
            </a:r>
            <a:br>
              <a:rPr lang="fr-FR" sz="3200" dirty="0" smtClean="0"/>
            </a:br>
            <a:r>
              <a:rPr lang="fr-FR" sz="3200" dirty="0" smtClean="0"/>
              <a:t>714) Théorème d’ARCHIMEDE : aéromètres</a:t>
            </a:r>
            <a:endParaRPr lang="fr-FR" sz="3200" dirty="0"/>
          </a:p>
        </p:txBody>
      </p:sp>
      <p:pic>
        <p:nvPicPr>
          <p:cNvPr id="182274" name="Picture 2"/>
          <p:cNvPicPr>
            <a:picLocks noChangeAspect="1" noChangeArrowheads="1"/>
          </p:cNvPicPr>
          <p:nvPr/>
        </p:nvPicPr>
        <p:blipFill>
          <a:blip r:embed="rId2" cstate="print"/>
          <a:srcRect l="22137" t="24609" r="22519" b="16329"/>
          <a:stretch>
            <a:fillRect/>
          </a:stretch>
        </p:blipFill>
        <p:spPr bwMode="auto">
          <a:xfrm>
            <a:off x="707571" y="1484784"/>
            <a:ext cx="7680853" cy="4608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a:spLocks noGrp="1"/>
          </p:cNvSpPr>
          <p:nvPr>
            <p:ph type="title"/>
          </p:nvPr>
        </p:nvSpPr>
        <p:spPr>
          <a:xfrm>
            <a:off x="-15902" y="-159020"/>
            <a:ext cx="9865096" cy="1431032"/>
          </a:xfrm>
        </p:spPr>
        <p:txBody>
          <a:bodyPr>
            <a:normAutofit/>
          </a:bodyPr>
          <a:lstStyle/>
          <a:p>
            <a:r>
              <a:rPr lang="fr-FR" sz="3200" dirty="0" smtClean="0"/>
              <a:t>71) Lois fondamentales. Rappels</a:t>
            </a:r>
            <a:br>
              <a:rPr lang="fr-FR" sz="3200" dirty="0" smtClean="0"/>
            </a:br>
            <a:r>
              <a:rPr lang="fr-FR" sz="3200" dirty="0" smtClean="0"/>
              <a:t>714) Théorème d’ARCHIMEDE : aéromètres</a:t>
            </a:r>
            <a:endParaRPr lang="fr-FR" sz="3200" dirty="0"/>
          </a:p>
        </p:txBody>
      </p:sp>
      <p:pic>
        <p:nvPicPr>
          <p:cNvPr id="12" name="Image 11"/>
          <p:cNvPicPr>
            <a:picLocks noChangeAspect="1"/>
          </p:cNvPicPr>
          <p:nvPr/>
        </p:nvPicPr>
        <p:blipFill>
          <a:blip r:embed="rId2" cstate="print"/>
          <a:stretch>
            <a:fillRect/>
          </a:stretch>
        </p:blipFill>
        <p:spPr>
          <a:xfrm>
            <a:off x="1979712" y="1700808"/>
            <a:ext cx="5184576" cy="3818883"/>
          </a:xfrm>
          <a:prstGeom prst="rect">
            <a:avLst/>
          </a:prstGeom>
        </p:spPr>
      </p:pic>
      <p:sp>
        <p:nvSpPr>
          <p:cNvPr id="4" name="ZoneTexte 3"/>
          <p:cNvSpPr txBox="1"/>
          <p:nvPr/>
        </p:nvSpPr>
        <p:spPr>
          <a:xfrm>
            <a:off x="1403648" y="5733256"/>
            <a:ext cx="6840760" cy="584775"/>
          </a:xfrm>
          <a:prstGeom prst="rect">
            <a:avLst/>
          </a:prstGeom>
          <a:noFill/>
        </p:spPr>
        <p:txBody>
          <a:bodyPr wrap="square" rtlCol="0">
            <a:spAutoFit/>
          </a:bodyPr>
          <a:lstStyle/>
          <a:p>
            <a:pPr algn="ctr"/>
            <a:r>
              <a:rPr lang="fr-FR" sz="3200" dirty="0" smtClean="0"/>
              <a:t>Montée et descente d’un sous-marin</a:t>
            </a:r>
            <a:endParaRPr lang="fr-FR" sz="3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a:xfrm>
            <a:off x="-15902" y="-159020"/>
            <a:ext cx="9865096" cy="1431032"/>
          </a:xfrm>
        </p:spPr>
        <p:txBody>
          <a:bodyPr>
            <a:normAutofit/>
          </a:bodyPr>
          <a:lstStyle/>
          <a:p>
            <a:r>
              <a:rPr lang="fr-FR" sz="3200" dirty="0" smtClean="0"/>
              <a:t>71) Lois fondamentales. Rappels</a:t>
            </a:r>
            <a:br>
              <a:rPr lang="fr-FR" sz="3200" dirty="0" smtClean="0"/>
            </a:br>
            <a:r>
              <a:rPr lang="fr-FR" sz="3200" dirty="0" smtClean="0"/>
              <a:t>714) Théorème d’ARCHIMEDE : aéromètres</a:t>
            </a:r>
            <a:endParaRPr lang="fr-FR" sz="3200" dirty="0"/>
          </a:p>
        </p:txBody>
      </p:sp>
      <p:pic>
        <p:nvPicPr>
          <p:cNvPr id="65542" name="Picture 6"/>
          <p:cNvPicPr>
            <a:picLocks noChangeAspect="1" noChangeArrowheads="1"/>
          </p:cNvPicPr>
          <p:nvPr/>
        </p:nvPicPr>
        <p:blipFill>
          <a:blip r:embed="rId2" cstate="print">
            <a:lum bright="10000"/>
          </a:blip>
          <a:srcRect/>
          <a:stretch>
            <a:fillRect/>
          </a:stretch>
        </p:blipFill>
        <p:spPr bwMode="auto">
          <a:xfrm>
            <a:off x="323528" y="2708920"/>
            <a:ext cx="4213600" cy="3143994"/>
          </a:xfrm>
          <a:prstGeom prst="rect">
            <a:avLst/>
          </a:prstGeom>
          <a:noFill/>
          <a:ln w="9525">
            <a:noFill/>
            <a:miter lim="800000"/>
            <a:headEnd/>
            <a:tailEnd/>
          </a:ln>
        </p:spPr>
      </p:pic>
      <p:sp>
        <p:nvSpPr>
          <p:cNvPr id="5" name="ZoneTexte 4"/>
          <p:cNvSpPr txBox="1"/>
          <p:nvPr/>
        </p:nvSpPr>
        <p:spPr>
          <a:xfrm>
            <a:off x="3635896" y="1268760"/>
            <a:ext cx="1944216" cy="523220"/>
          </a:xfrm>
          <a:prstGeom prst="rect">
            <a:avLst/>
          </a:prstGeom>
          <a:noFill/>
        </p:spPr>
        <p:txBody>
          <a:bodyPr wrap="square" rtlCol="0">
            <a:spAutoFit/>
          </a:bodyPr>
          <a:lstStyle/>
          <a:p>
            <a:pPr algn="ctr"/>
            <a:r>
              <a:rPr lang="fr-FR" sz="2800" dirty="0" smtClean="0"/>
              <a:t>Aérostats</a:t>
            </a:r>
            <a:endParaRPr lang="fr-FR" sz="2800" dirty="0"/>
          </a:p>
        </p:txBody>
      </p:sp>
      <p:pic>
        <p:nvPicPr>
          <p:cNvPr id="66563" name="Picture 3"/>
          <p:cNvPicPr>
            <a:picLocks noChangeAspect="1" noChangeArrowheads="1"/>
          </p:cNvPicPr>
          <p:nvPr/>
        </p:nvPicPr>
        <p:blipFill>
          <a:blip r:embed="rId3" cstate="print"/>
          <a:srcRect/>
          <a:stretch>
            <a:fillRect/>
          </a:stretch>
        </p:blipFill>
        <p:spPr bwMode="auto">
          <a:xfrm>
            <a:off x="5508104" y="3068960"/>
            <a:ext cx="3139916" cy="2351906"/>
          </a:xfrm>
          <a:prstGeom prst="rect">
            <a:avLst/>
          </a:prstGeom>
          <a:noFill/>
          <a:ln w="9525">
            <a:noFill/>
            <a:miter lim="800000"/>
            <a:headEnd/>
            <a:tailEnd/>
          </a:ln>
        </p:spPr>
      </p:pic>
      <p:cxnSp>
        <p:nvCxnSpPr>
          <p:cNvPr id="8" name="Connecteur droit avec flèche 7"/>
          <p:cNvCxnSpPr/>
          <p:nvPr/>
        </p:nvCxnSpPr>
        <p:spPr>
          <a:xfrm flipH="1">
            <a:off x="3203848" y="1916832"/>
            <a:ext cx="648072"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5364088" y="1844824"/>
            <a:ext cx="93610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1907704" y="6093296"/>
            <a:ext cx="864096" cy="523220"/>
          </a:xfrm>
          <a:prstGeom prst="rect">
            <a:avLst/>
          </a:prstGeom>
          <a:noFill/>
        </p:spPr>
        <p:txBody>
          <a:bodyPr wrap="square" rtlCol="0">
            <a:spAutoFit/>
          </a:bodyPr>
          <a:lstStyle/>
          <a:p>
            <a:pPr algn="ctr"/>
            <a:r>
              <a:rPr lang="fr-FR" sz="2800" dirty="0" smtClean="0"/>
              <a:t>He</a:t>
            </a:r>
            <a:endParaRPr lang="fr-FR" sz="2800" dirty="0"/>
          </a:p>
        </p:txBody>
      </p:sp>
      <p:sp>
        <p:nvSpPr>
          <p:cNvPr id="12" name="ZoneTexte 11"/>
          <p:cNvSpPr txBox="1"/>
          <p:nvPr/>
        </p:nvSpPr>
        <p:spPr>
          <a:xfrm>
            <a:off x="6012160" y="5733256"/>
            <a:ext cx="2448272" cy="523220"/>
          </a:xfrm>
          <a:prstGeom prst="rect">
            <a:avLst/>
          </a:prstGeom>
          <a:noFill/>
        </p:spPr>
        <p:txBody>
          <a:bodyPr wrap="square" rtlCol="0">
            <a:spAutoFit/>
          </a:bodyPr>
          <a:lstStyle/>
          <a:p>
            <a:pPr algn="ctr"/>
            <a:r>
              <a:rPr lang="fr-FR" sz="2800" dirty="0" smtClean="0"/>
              <a:t>Air chauffé</a:t>
            </a:r>
            <a:endParaRPr lang="fr-FR"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211712"/>
            <a:ext cx="9865096" cy="1431032"/>
          </a:xfrm>
        </p:spPr>
        <p:txBody>
          <a:bodyPr>
            <a:normAutofit/>
          </a:bodyPr>
          <a:lstStyle/>
          <a:p>
            <a:r>
              <a:rPr lang="fr-FR" sz="2800" dirty="0" smtClean="0"/>
              <a:t>72) Propriétés de la couche capillaire. Tension superficielle</a:t>
            </a:r>
            <a:br>
              <a:rPr lang="fr-FR" sz="2800" dirty="0" smtClean="0"/>
            </a:br>
            <a:r>
              <a:rPr lang="fr-FR" sz="2800" dirty="0" smtClean="0"/>
              <a:t>721) Nature de la couche capillaire</a:t>
            </a:r>
            <a:endParaRPr lang="fr-FR" sz="2800" dirty="0"/>
          </a:p>
        </p:txBody>
      </p:sp>
      <p:pic>
        <p:nvPicPr>
          <p:cNvPr id="4" name="Picture 2"/>
          <p:cNvPicPr>
            <a:picLocks noChangeAspect="1" noChangeArrowheads="1"/>
          </p:cNvPicPr>
          <p:nvPr/>
        </p:nvPicPr>
        <p:blipFill>
          <a:blip r:embed="rId2" cstate="print"/>
          <a:srcRect/>
          <a:stretch>
            <a:fillRect/>
          </a:stretch>
        </p:blipFill>
        <p:spPr bwMode="auto">
          <a:xfrm>
            <a:off x="5292080" y="1196752"/>
            <a:ext cx="3119313" cy="2336564"/>
          </a:xfrm>
          <a:prstGeom prst="rect">
            <a:avLst/>
          </a:prstGeom>
          <a:noFill/>
          <a:ln w="9525">
            <a:noFill/>
            <a:miter lim="800000"/>
            <a:headEnd/>
            <a:tailEnd/>
          </a:ln>
        </p:spPr>
      </p:pic>
      <p:sp>
        <p:nvSpPr>
          <p:cNvPr id="6" name="ZoneTexte 5"/>
          <p:cNvSpPr txBox="1"/>
          <p:nvPr/>
        </p:nvSpPr>
        <p:spPr>
          <a:xfrm>
            <a:off x="5652120" y="3645024"/>
            <a:ext cx="2592288" cy="523220"/>
          </a:xfrm>
          <a:prstGeom prst="rect">
            <a:avLst/>
          </a:prstGeom>
          <a:noFill/>
        </p:spPr>
        <p:txBody>
          <a:bodyPr wrap="square" rtlCol="0">
            <a:spAutoFit/>
          </a:bodyPr>
          <a:lstStyle/>
          <a:p>
            <a:r>
              <a:rPr lang="fr-FR" sz="2800" dirty="0" smtClean="0"/>
              <a:t>Aiguille flottante</a:t>
            </a:r>
            <a:endParaRPr lang="fr-FR" sz="2800" dirty="0"/>
          </a:p>
        </p:txBody>
      </p:sp>
      <p:pic>
        <p:nvPicPr>
          <p:cNvPr id="38914" name="Picture 2"/>
          <p:cNvPicPr>
            <a:picLocks noChangeAspect="1" noChangeArrowheads="1"/>
          </p:cNvPicPr>
          <p:nvPr/>
        </p:nvPicPr>
        <p:blipFill>
          <a:blip r:embed="rId3" cstate="print"/>
          <a:srcRect b="8536"/>
          <a:stretch>
            <a:fillRect/>
          </a:stretch>
        </p:blipFill>
        <p:spPr bwMode="auto">
          <a:xfrm>
            <a:off x="323528" y="1268760"/>
            <a:ext cx="4176464" cy="1807723"/>
          </a:xfrm>
          <a:prstGeom prst="rect">
            <a:avLst/>
          </a:prstGeom>
          <a:noFill/>
          <a:ln w="9525">
            <a:noFill/>
            <a:miter lim="800000"/>
            <a:headEnd/>
            <a:tailEnd/>
          </a:ln>
        </p:spPr>
      </p:pic>
      <p:sp>
        <p:nvSpPr>
          <p:cNvPr id="7" name="ZoneTexte 6"/>
          <p:cNvSpPr txBox="1"/>
          <p:nvPr/>
        </p:nvSpPr>
        <p:spPr>
          <a:xfrm>
            <a:off x="755576" y="3140968"/>
            <a:ext cx="3672408" cy="523220"/>
          </a:xfrm>
          <a:prstGeom prst="rect">
            <a:avLst/>
          </a:prstGeom>
          <a:noFill/>
        </p:spPr>
        <p:txBody>
          <a:bodyPr wrap="square" rtlCol="0">
            <a:spAutoFit/>
          </a:bodyPr>
          <a:lstStyle/>
          <a:p>
            <a:r>
              <a:rPr lang="fr-FR" sz="2800" dirty="0" smtClean="0"/>
              <a:t>Formation d’une goutte</a:t>
            </a:r>
            <a:endParaRPr lang="fr-FR" sz="2800" dirty="0"/>
          </a:p>
        </p:txBody>
      </p:sp>
      <p:pic>
        <p:nvPicPr>
          <p:cNvPr id="38916" name="Picture 4"/>
          <p:cNvPicPr>
            <a:picLocks noChangeAspect="1" noChangeArrowheads="1"/>
          </p:cNvPicPr>
          <p:nvPr/>
        </p:nvPicPr>
        <p:blipFill>
          <a:blip r:embed="rId4" cstate="print"/>
          <a:srcRect l="35611" t="24406" r="33950" b="21454"/>
          <a:stretch>
            <a:fillRect/>
          </a:stretch>
        </p:blipFill>
        <p:spPr bwMode="auto">
          <a:xfrm>
            <a:off x="683568" y="3861048"/>
            <a:ext cx="2736304" cy="2736304"/>
          </a:xfrm>
          <a:prstGeom prst="rect">
            <a:avLst/>
          </a:prstGeom>
          <a:noFill/>
          <a:ln w="9525">
            <a:noFill/>
            <a:miter lim="800000"/>
            <a:headEnd/>
            <a:tailEnd/>
          </a:ln>
        </p:spPr>
      </p:pic>
      <p:sp>
        <p:nvSpPr>
          <p:cNvPr id="10" name="Flèche droite 9"/>
          <p:cNvSpPr/>
          <p:nvPr/>
        </p:nvSpPr>
        <p:spPr>
          <a:xfrm rot="2531838">
            <a:off x="5535712" y="5136347"/>
            <a:ext cx="72008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364088" y="5589240"/>
            <a:ext cx="3528392" cy="954107"/>
          </a:xfrm>
          <a:prstGeom prst="rect">
            <a:avLst/>
          </a:prstGeom>
          <a:noFill/>
        </p:spPr>
        <p:txBody>
          <a:bodyPr wrap="square" rtlCol="0">
            <a:spAutoFit/>
          </a:bodyPr>
          <a:lstStyle/>
          <a:p>
            <a:r>
              <a:rPr lang="fr-FR" sz="2800" dirty="0" smtClean="0">
                <a:solidFill>
                  <a:srgbClr val="FF0000"/>
                </a:solidFill>
              </a:rPr>
              <a:t>Surface d’un liquide  </a:t>
            </a:r>
            <a:r>
              <a:rPr lang="fr-FR" sz="2800" dirty="0" smtClean="0">
                <a:solidFill>
                  <a:srgbClr val="FF0000"/>
                </a:solidFill>
                <a:sym typeface="Symbol"/>
              </a:rPr>
              <a:t></a:t>
            </a:r>
            <a:r>
              <a:rPr lang="fr-FR" sz="2800" dirty="0" smtClean="0">
                <a:solidFill>
                  <a:srgbClr val="FF0000"/>
                </a:solidFill>
              </a:rPr>
              <a:t> membrane élastique</a:t>
            </a:r>
            <a:endParaRPr lang="fr-FR" sz="2800" dirty="0">
              <a:solidFill>
                <a:srgbClr val="FF0000"/>
              </a:solidFill>
            </a:endParaRPr>
          </a:p>
        </p:txBody>
      </p:sp>
      <p:cxnSp>
        <p:nvCxnSpPr>
          <p:cNvPr id="14" name="Connecteur droit avec flèche 13"/>
          <p:cNvCxnSpPr/>
          <p:nvPr/>
        </p:nvCxnSpPr>
        <p:spPr>
          <a:xfrm>
            <a:off x="467544" y="4437112"/>
            <a:ext cx="832564" cy="118366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flipV="1">
            <a:off x="4283968" y="2924944"/>
            <a:ext cx="720080" cy="7200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91137" name="Picture 1"/>
          <p:cNvPicPr>
            <a:picLocks noChangeAspect="1" noChangeArrowheads="1"/>
          </p:cNvPicPr>
          <p:nvPr/>
        </p:nvPicPr>
        <p:blipFill>
          <a:blip r:embed="rId5" cstate="print"/>
          <a:srcRect/>
          <a:stretch>
            <a:fillRect/>
          </a:stretch>
        </p:blipFill>
        <p:spPr bwMode="auto">
          <a:xfrm>
            <a:off x="3635896" y="3717032"/>
            <a:ext cx="1823349" cy="1270819"/>
          </a:xfrm>
          <a:prstGeom prst="rect">
            <a:avLst/>
          </a:prstGeom>
          <a:noFill/>
          <a:ln w="9525">
            <a:noFill/>
            <a:miter lim="800000"/>
            <a:headEnd/>
            <a:tailEnd/>
          </a:ln>
        </p:spPr>
      </p:pic>
      <p:cxnSp>
        <p:nvCxnSpPr>
          <p:cNvPr id="17" name="Connecteur droit avec flèche 16"/>
          <p:cNvCxnSpPr/>
          <p:nvPr/>
        </p:nvCxnSpPr>
        <p:spPr>
          <a:xfrm>
            <a:off x="4067944" y="3573016"/>
            <a:ext cx="360040" cy="720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fade">
                                      <p:cBhvr>
                                        <p:cTn id="7" dur="2000"/>
                                        <p:tgtEl>
                                          <p:spTgt spid="38914"/>
                                        </p:tgtEl>
                                      </p:cBhvr>
                                    </p:animEffect>
                                  </p:childTnLst>
                                </p:cTn>
                              </p:par>
                              <p:par>
                                <p:cTn id="8" presetID="10" presetClass="entr" presetSubtype="0" fill="hold" nodeType="withEffect">
                                  <p:stCondLst>
                                    <p:cond delay="0"/>
                                  </p:stCondLst>
                                  <p:childTnLst>
                                    <p:set>
                                      <p:cBhvr>
                                        <p:cTn id="9" dur="1" fill="hold">
                                          <p:stCondLst>
                                            <p:cond delay="0"/>
                                          </p:stCondLst>
                                        </p:cTn>
                                        <p:tgtEl>
                                          <p:spTgt spid="91137"/>
                                        </p:tgtEl>
                                        <p:attrNameLst>
                                          <p:attrName>style.visibility</p:attrName>
                                        </p:attrNameLst>
                                      </p:cBhvr>
                                      <p:to>
                                        <p:strVal val="visible"/>
                                      </p:to>
                                    </p:set>
                                    <p:animEffect transition="in" filter="fade">
                                      <p:cBhvr>
                                        <p:cTn id="10" dur="2000"/>
                                        <p:tgtEl>
                                          <p:spTgt spid="91137"/>
                                        </p:tgtEl>
                                      </p:cBhvr>
                                    </p:animEffect>
                                  </p:childTnLst>
                                </p:cTn>
                              </p:par>
                              <p:par>
                                <p:cTn id="11" presetID="10" presetClass="entr" presetSubtype="0" fill="hold" nodeType="withEffect">
                                  <p:stCondLst>
                                    <p:cond delay="0"/>
                                  </p:stCondLst>
                                  <p:childTnLst>
                                    <p:set>
                                      <p:cBhvr>
                                        <p:cTn id="12" dur="1" fill="hold">
                                          <p:stCondLst>
                                            <p:cond delay="0"/>
                                          </p:stCondLst>
                                        </p:cTn>
                                        <p:tgtEl>
                                          <p:spTgt spid="38916"/>
                                        </p:tgtEl>
                                        <p:attrNameLst>
                                          <p:attrName>style.visibility</p:attrName>
                                        </p:attrNameLst>
                                      </p:cBhvr>
                                      <p:to>
                                        <p:strVal val="visible"/>
                                      </p:to>
                                    </p:set>
                                    <p:animEffect transition="in" filter="fade">
                                      <p:cBhvr>
                                        <p:cTn id="13" dur="2000"/>
                                        <p:tgtEl>
                                          <p:spTgt spid="389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211712"/>
            <a:ext cx="9865096" cy="1431032"/>
          </a:xfrm>
        </p:spPr>
        <p:txBody>
          <a:bodyPr>
            <a:normAutofit/>
          </a:bodyPr>
          <a:lstStyle/>
          <a:p>
            <a:r>
              <a:rPr lang="fr-FR" sz="2800" dirty="0" smtClean="0"/>
              <a:t>72) Propriétés de la couche capillaire. Tension superficielle</a:t>
            </a:r>
            <a:br>
              <a:rPr lang="fr-FR" sz="2800" dirty="0" smtClean="0"/>
            </a:br>
            <a:r>
              <a:rPr lang="fr-FR" sz="2800" dirty="0" smtClean="0"/>
              <a:t>722) Forces de tension superficielle</a:t>
            </a:r>
            <a:endParaRPr lang="fr-FR" sz="2800" dirty="0"/>
          </a:p>
        </p:txBody>
      </p:sp>
      <p:pic>
        <p:nvPicPr>
          <p:cNvPr id="13" name="Picture 2"/>
          <p:cNvPicPr>
            <a:picLocks noChangeAspect="1" noChangeArrowheads="1"/>
          </p:cNvPicPr>
          <p:nvPr/>
        </p:nvPicPr>
        <p:blipFill>
          <a:blip r:embed="rId3" cstate="print">
            <a:lum bright="10000"/>
          </a:blip>
          <a:srcRect l="34586" t="36047" r="32762" b="21625"/>
          <a:stretch>
            <a:fillRect/>
          </a:stretch>
        </p:blipFill>
        <p:spPr bwMode="auto">
          <a:xfrm>
            <a:off x="2483768" y="1340768"/>
            <a:ext cx="3672408" cy="2676501"/>
          </a:xfrm>
          <a:prstGeom prst="rect">
            <a:avLst/>
          </a:prstGeom>
          <a:noFill/>
          <a:ln w="9525">
            <a:noFill/>
            <a:miter lim="800000"/>
            <a:headEnd/>
            <a:tailEnd/>
          </a:ln>
        </p:spPr>
      </p:pic>
      <p:pic>
        <p:nvPicPr>
          <p:cNvPr id="16" name="Picture 3"/>
          <p:cNvPicPr>
            <a:picLocks noChangeAspect="1" noChangeArrowheads="1"/>
          </p:cNvPicPr>
          <p:nvPr/>
        </p:nvPicPr>
        <p:blipFill>
          <a:blip r:embed="rId4" cstate="print"/>
          <a:srcRect l="51427" t="31608" r="19736" b="31297"/>
          <a:stretch>
            <a:fillRect/>
          </a:stretch>
        </p:blipFill>
        <p:spPr bwMode="auto">
          <a:xfrm>
            <a:off x="1331640" y="4869160"/>
            <a:ext cx="2244719" cy="1623453"/>
          </a:xfrm>
          <a:prstGeom prst="rect">
            <a:avLst/>
          </a:prstGeom>
          <a:noFill/>
          <a:ln w="9525">
            <a:noFill/>
            <a:miter lim="800000"/>
            <a:headEnd/>
            <a:tailEnd/>
          </a:ln>
        </p:spPr>
      </p:pic>
      <p:pic>
        <p:nvPicPr>
          <p:cNvPr id="9" name="Picture 3"/>
          <p:cNvPicPr>
            <a:picLocks noChangeAspect="1" noChangeArrowheads="1"/>
          </p:cNvPicPr>
          <p:nvPr/>
        </p:nvPicPr>
        <p:blipFill>
          <a:blip r:embed="rId4" cstate="print"/>
          <a:srcRect l="20668" t="29328" r="50179" b="31297"/>
          <a:stretch>
            <a:fillRect/>
          </a:stretch>
        </p:blipFill>
        <p:spPr bwMode="auto">
          <a:xfrm>
            <a:off x="4860032" y="4797152"/>
            <a:ext cx="2327582" cy="1767469"/>
          </a:xfrm>
          <a:prstGeom prst="rect">
            <a:avLst/>
          </a:prstGeom>
          <a:noFill/>
          <a:ln w="9525">
            <a:noFill/>
            <a:miter lim="800000"/>
            <a:headEnd/>
            <a:tailEnd/>
          </a:ln>
        </p:spPr>
      </p:pic>
      <p:sp>
        <p:nvSpPr>
          <p:cNvPr id="12" name="Flèche droite 11"/>
          <p:cNvSpPr/>
          <p:nvPr/>
        </p:nvSpPr>
        <p:spPr>
          <a:xfrm rot="9836163">
            <a:off x="5372305" y="1924786"/>
            <a:ext cx="1368152" cy="28803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6732240" y="1268760"/>
            <a:ext cx="1152128" cy="954107"/>
          </a:xfrm>
          <a:prstGeom prst="rect">
            <a:avLst/>
          </a:prstGeom>
          <a:noFill/>
        </p:spPr>
        <p:txBody>
          <a:bodyPr wrap="square" rtlCol="0">
            <a:spAutoFit/>
          </a:bodyPr>
          <a:lstStyle/>
          <a:p>
            <a:pPr algn="ctr"/>
            <a:r>
              <a:rPr lang="fr-FR" sz="2800" dirty="0" smtClean="0"/>
              <a:t>On perce</a:t>
            </a:r>
            <a:endParaRPr lang="fr-FR" sz="2800" dirty="0"/>
          </a:p>
        </p:txBody>
      </p:sp>
      <p:sp>
        <p:nvSpPr>
          <p:cNvPr id="15" name="Flèche droite 14"/>
          <p:cNvSpPr/>
          <p:nvPr/>
        </p:nvSpPr>
        <p:spPr>
          <a:xfrm rot="2808868">
            <a:off x="5257193" y="4233492"/>
            <a:ext cx="720080" cy="21602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droite 16"/>
          <p:cNvSpPr/>
          <p:nvPr/>
        </p:nvSpPr>
        <p:spPr>
          <a:xfrm rot="1434272" flipV="1">
            <a:off x="2258510" y="1666596"/>
            <a:ext cx="1673524" cy="30867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1259632" y="1484784"/>
            <a:ext cx="1152128" cy="954107"/>
          </a:xfrm>
          <a:prstGeom prst="rect">
            <a:avLst/>
          </a:prstGeom>
          <a:noFill/>
        </p:spPr>
        <p:txBody>
          <a:bodyPr wrap="square" rtlCol="0">
            <a:spAutoFit/>
          </a:bodyPr>
          <a:lstStyle/>
          <a:p>
            <a:pPr algn="ctr"/>
            <a:r>
              <a:rPr lang="fr-FR" sz="2800" dirty="0" smtClean="0"/>
              <a:t>On perce</a:t>
            </a:r>
            <a:endParaRPr lang="fr-FR" sz="2800" dirty="0"/>
          </a:p>
        </p:txBody>
      </p:sp>
      <p:sp>
        <p:nvSpPr>
          <p:cNvPr id="19" name="Flèche droite 18"/>
          <p:cNvSpPr/>
          <p:nvPr/>
        </p:nvSpPr>
        <p:spPr>
          <a:xfrm rot="1434272" flipV="1">
            <a:off x="2114494" y="2746716"/>
            <a:ext cx="1673524" cy="30867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droite 21"/>
          <p:cNvSpPr/>
          <p:nvPr/>
        </p:nvSpPr>
        <p:spPr>
          <a:xfrm rot="18791132" flipH="1">
            <a:off x="2448883" y="4305499"/>
            <a:ext cx="720080" cy="216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0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20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20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p:bldP spid="19"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290542"/>
            <a:ext cx="9865096" cy="1431032"/>
          </a:xfrm>
        </p:spPr>
        <p:txBody>
          <a:bodyPr>
            <a:normAutofit/>
          </a:bodyPr>
          <a:lstStyle/>
          <a:p>
            <a:r>
              <a:rPr lang="fr-FR" sz="2800" dirty="0" smtClean="0"/>
              <a:t>72) Propriétés de la couche capillaire. Tension superficielle</a:t>
            </a:r>
            <a:br>
              <a:rPr lang="fr-FR" sz="2800" dirty="0" smtClean="0"/>
            </a:br>
            <a:r>
              <a:rPr lang="fr-FR" sz="2800" dirty="0" smtClean="0"/>
              <a:t>722) Forces de tension superficielle</a:t>
            </a:r>
            <a:endParaRPr lang="fr-FR" sz="2800" dirty="0"/>
          </a:p>
        </p:txBody>
      </p:sp>
      <p:pic>
        <p:nvPicPr>
          <p:cNvPr id="13" name="Picture 2"/>
          <p:cNvPicPr>
            <a:picLocks noChangeAspect="1" noChangeArrowheads="1"/>
          </p:cNvPicPr>
          <p:nvPr/>
        </p:nvPicPr>
        <p:blipFill>
          <a:blip r:embed="rId4" cstate="print">
            <a:lum bright="10000"/>
          </a:blip>
          <a:srcRect l="34586" t="36047" r="32762" b="21625"/>
          <a:stretch>
            <a:fillRect/>
          </a:stretch>
        </p:blipFill>
        <p:spPr bwMode="auto">
          <a:xfrm>
            <a:off x="1115616" y="1196752"/>
            <a:ext cx="3672408" cy="2676501"/>
          </a:xfrm>
          <a:prstGeom prst="rect">
            <a:avLst/>
          </a:prstGeom>
          <a:noFill/>
          <a:ln w="9525">
            <a:noFill/>
            <a:miter lim="800000"/>
            <a:headEnd/>
            <a:tailEnd/>
          </a:ln>
        </p:spPr>
      </p:pic>
      <p:pic>
        <p:nvPicPr>
          <p:cNvPr id="16" name="Picture 3"/>
          <p:cNvPicPr>
            <a:picLocks noChangeAspect="1" noChangeArrowheads="1"/>
          </p:cNvPicPr>
          <p:nvPr/>
        </p:nvPicPr>
        <p:blipFill>
          <a:blip r:embed="rId5" cstate="print"/>
          <a:srcRect l="20668" t="29328" r="18454" b="31297"/>
          <a:stretch>
            <a:fillRect/>
          </a:stretch>
        </p:blipFill>
        <p:spPr bwMode="auto">
          <a:xfrm>
            <a:off x="539552" y="4077072"/>
            <a:ext cx="6840760" cy="2487549"/>
          </a:xfrm>
          <a:prstGeom prst="rect">
            <a:avLst/>
          </a:prstGeom>
          <a:noFill/>
          <a:ln w="9525">
            <a:noFill/>
            <a:miter lim="800000"/>
            <a:headEnd/>
            <a:tailEnd/>
          </a:ln>
        </p:spPr>
      </p:pic>
      <p:sp>
        <p:nvSpPr>
          <p:cNvPr id="17" name="ZoneTexte 16"/>
          <p:cNvSpPr txBox="1"/>
          <p:nvPr/>
        </p:nvSpPr>
        <p:spPr>
          <a:xfrm>
            <a:off x="5436096" y="887798"/>
            <a:ext cx="3096344" cy="2246769"/>
          </a:xfrm>
          <a:prstGeom prst="rect">
            <a:avLst/>
          </a:prstGeom>
          <a:noFill/>
        </p:spPr>
        <p:txBody>
          <a:bodyPr wrap="square" rtlCol="0">
            <a:spAutoFit/>
          </a:bodyPr>
          <a:lstStyle/>
          <a:p>
            <a:pPr algn="ctr"/>
            <a:r>
              <a:rPr lang="fr-FR" sz="2800" dirty="0" smtClean="0"/>
              <a:t>Elles tendent TOUJOURS à diminuer la surface du liquide en contact avec l’air</a:t>
            </a:r>
            <a:endParaRPr lang="fr-FR" sz="2800" dirty="0"/>
          </a:p>
        </p:txBody>
      </p:sp>
      <p:cxnSp>
        <p:nvCxnSpPr>
          <p:cNvPr id="6" name="Connecteur droit avec flèche 5"/>
          <p:cNvCxnSpPr/>
          <p:nvPr/>
        </p:nvCxnSpPr>
        <p:spPr>
          <a:xfrm flipH="1" flipV="1">
            <a:off x="2051720" y="4221088"/>
            <a:ext cx="144016"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a:off x="2267744" y="5661248"/>
            <a:ext cx="0"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6801" name="Object 1"/>
          <p:cNvGraphicFramePr>
            <a:graphicFrameLocks noChangeAspect="1"/>
          </p:cNvGraphicFramePr>
          <p:nvPr/>
        </p:nvGraphicFramePr>
        <p:xfrm>
          <a:off x="6372200" y="3284984"/>
          <a:ext cx="2567578" cy="1064970"/>
        </p:xfrm>
        <a:graphic>
          <a:graphicData uri="http://schemas.openxmlformats.org/presentationml/2006/ole">
            <mc:AlternateContent xmlns:mc="http://schemas.openxmlformats.org/markup-compatibility/2006">
              <mc:Choice xmlns:v="urn:schemas-microsoft-com:vml" Requires="v">
                <p:oleObj spid="_x0000_s144389" name="Équation" r:id="rId6" imgW="736560" imgH="304560" progId="Equation.3">
                  <p:embed/>
                </p:oleObj>
              </mc:Choice>
              <mc:Fallback>
                <p:oleObj name="Équation" r:id="rId6" imgW="736560" imgH="30456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3284984"/>
                        <a:ext cx="2567578" cy="1064970"/>
                      </a:xfrm>
                      <a:prstGeom prst="rect">
                        <a:avLst/>
                      </a:prstGeom>
                      <a:solidFill>
                        <a:srgbClr val="FFCC99"/>
                      </a:solidFill>
                      <a:ln w="9525">
                        <a:solidFill>
                          <a:schemeClr val="tx1"/>
                        </a:solidFill>
                        <a:miter lim="800000"/>
                        <a:headEnd/>
                        <a:tailEnd/>
                      </a:ln>
                    </p:spPr>
                  </p:pic>
                </p:oleObj>
              </mc:Fallback>
            </mc:AlternateContent>
          </a:graphicData>
        </a:graphic>
      </p:graphicFrame>
      <p:cxnSp>
        <p:nvCxnSpPr>
          <p:cNvPr id="9" name="Connecteur droit avec flèche 8"/>
          <p:cNvCxnSpPr/>
          <p:nvPr/>
        </p:nvCxnSpPr>
        <p:spPr>
          <a:xfrm>
            <a:off x="6766744" y="4869160"/>
            <a:ext cx="216024" cy="216024"/>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6945264" y="5111062"/>
            <a:ext cx="72008" cy="20764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V="1">
            <a:off x="6711988" y="5004550"/>
            <a:ext cx="72008" cy="20764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01"/>
                                        </p:tgtEl>
                                        <p:attrNameLst>
                                          <p:attrName>style.visibility</p:attrName>
                                        </p:attrNameLst>
                                      </p:cBhvr>
                                      <p:to>
                                        <p:strVal val="visible"/>
                                      </p:to>
                                    </p:set>
                                    <p:animEffect transition="in" filter="fade">
                                      <p:cBhvr>
                                        <p:cTn id="12" dur="2000"/>
                                        <p:tgtEl>
                                          <p:spTgt spid="76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211712"/>
            <a:ext cx="9865096" cy="1431032"/>
          </a:xfrm>
        </p:spPr>
        <p:txBody>
          <a:bodyPr>
            <a:normAutofit/>
          </a:bodyPr>
          <a:lstStyle/>
          <a:p>
            <a:r>
              <a:rPr lang="fr-FR" sz="2800" dirty="0" smtClean="0"/>
              <a:t>72) Propriétés de la couche capillaire. Tension superficielle</a:t>
            </a:r>
            <a:br>
              <a:rPr lang="fr-FR" sz="2800" dirty="0" smtClean="0"/>
            </a:br>
            <a:r>
              <a:rPr lang="fr-FR" sz="2800" dirty="0" smtClean="0"/>
              <a:t>723) Interprétation. Energie superficielle</a:t>
            </a:r>
            <a:endParaRPr lang="fr-FR" sz="2800" dirty="0"/>
          </a:p>
        </p:txBody>
      </p:sp>
      <p:sp>
        <p:nvSpPr>
          <p:cNvPr id="7" name="ZoneTexte 6"/>
          <p:cNvSpPr txBox="1"/>
          <p:nvPr/>
        </p:nvSpPr>
        <p:spPr>
          <a:xfrm>
            <a:off x="899592" y="5805264"/>
            <a:ext cx="7272808" cy="523220"/>
          </a:xfrm>
          <a:prstGeom prst="rect">
            <a:avLst/>
          </a:prstGeom>
          <a:noFill/>
        </p:spPr>
        <p:txBody>
          <a:bodyPr wrap="square" rtlCol="0">
            <a:spAutoFit/>
          </a:bodyPr>
          <a:lstStyle/>
          <a:p>
            <a:r>
              <a:rPr lang="fr-FR" sz="2800" dirty="0" smtClean="0"/>
              <a:t>Surface d’un liquide  </a:t>
            </a:r>
            <a:r>
              <a:rPr lang="fr-FR" sz="2800" dirty="0" smtClean="0">
                <a:sym typeface="Symbol"/>
              </a:rPr>
              <a:t></a:t>
            </a:r>
            <a:r>
              <a:rPr lang="fr-FR" sz="2800" dirty="0" smtClean="0"/>
              <a:t> membrane élastique</a:t>
            </a:r>
            <a:endParaRPr lang="fr-FR" sz="2800" dirty="0"/>
          </a:p>
        </p:txBody>
      </p:sp>
      <p:sp>
        <p:nvSpPr>
          <p:cNvPr id="8" name="ZoneTexte 7"/>
          <p:cNvSpPr txBox="1"/>
          <p:nvPr/>
        </p:nvSpPr>
        <p:spPr>
          <a:xfrm>
            <a:off x="2195736" y="1268760"/>
            <a:ext cx="4680520" cy="523220"/>
          </a:xfrm>
          <a:prstGeom prst="rect">
            <a:avLst/>
          </a:prstGeom>
          <a:noFill/>
        </p:spPr>
        <p:txBody>
          <a:bodyPr wrap="square" rtlCol="0">
            <a:spAutoFit/>
          </a:bodyPr>
          <a:lstStyle/>
          <a:p>
            <a:pPr algn="ctr"/>
            <a:r>
              <a:rPr lang="fr-FR" sz="2800" dirty="0" smtClean="0"/>
              <a:t>Interprétation microscopique</a:t>
            </a:r>
            <a:endParaRPr lang="fr-FR" sz="2800" dirty="0"/>
          </a:p>
        </p:txBody>
      </p:sp>
      <p:sp>
        <p:nvSpPr>
          <p:cNvPr id="9" name="Rectangle 8"/>
          <p:cNvSpPr/>
          <p:nvPr/>
        </p:nvSpPr>
        <p:spPr>
          <a:xfrm>
            <a:off x="251520" y="4509120"/>
            <a:ext cx="8136904" cy="1015663"/>
          </a:xfrm>
          <a:prstGeom prst="rect">
            <a:avLst/>
          </a:prstGeom>
        </p:spPr>
        <p:txBody>
          <a:bodyPr wrap="square">
            <a:spAutoFit/>
          </a:bodyPr>
          <a:lstStyle/>
          <a:p>
            <a:pPr algn="ctr"/>
            <a:r>
              <a:rPr lang="fr-FR" sz="2000" dirty="0" smtClean="0"/>
              <a:t>Visuellement parlant, on pourrait dire qu’il se forme </a:t>
            </a:r>
            <a:r>
              <a:rPr lang="fr-FR" sz="2000" dirty="0" smtClean="0">
                <a:solidFill>
                  <a:srgbClr val="FF0000"/>
                </a:solidFill>
              </a:rPr>
              <a:t>un film de molécules en surface qui n’a plus du tout  la même structure que celle que l’on retrouve au sein du liquide = </a:t>
            </a:r>
            <a:r>
              <a:rPr lang="fr-FR" sz="2000" dirty="0" smtClean="0"/>
              <a:t>couche capillaire</a:t>
            </a:r>
            <a:endParaRPr lang="fr-FR" sz="2000" dirty="0"/>
          </a:p>
        </p:txBody>
      </p:sp>
      <p:grpSp>
        <p:nvGrpSpPr>
          <p:cNvPr id="11" name="Groupe 10"/>
          <p:cNvGrpSpPr/>
          <p:nvPr/>
        </p:nvGrpSpPr>
        <p:grpSpPr>
          <a:xfrm>
            <a:off x="1979712" y="1988840"/>
            <a:ext cx="5112568" cy="2376264"/>
            <a:chOff x="611560" y="1988840"/>
            <a:chExt cx="5112568" cy="2376264"/>
          </a:xfrm>
        </p:grpSpPr>
        <p:pic>
          <p:nvPicPr>
            <p:cNvPr id="6" name="Picture 2"/>
            <p:cNvPicPr>
              <a:picLocks noChangeAspect="1" noChangeArrowheads="1"/>
            </p:cNvPicPr>
            <p:nvPr/>
          </p:nvPicPr>
          <p:blipFill>
            <a:blip r:embed="rId2" cstate="print"/>
            <a:srcRect r="42739" b="47621"/>
            <a:stretch>
              <a:fillRect/>
            </a:stretch>
          </p:blipFill>
          <p:spPr bwMode="auto">
            <a:xfrm>
              <a:off x="611560" y="1988840"/>
              <a:ext cx="4608512" cy="2376264"/>
            </a:xfrm>
            <a:prstGeom prst="rect">
              <a:avLst/>
            </a:prstGeom>
            <a:noFill/>
            <a:ln w="9525">
              <a:noFill/>
              <a:miter lim="800000"/>
              <a:headEnd/>
              <a:tailEnd/>
            </a:ln>
          </p:spPr>
        </p:pic>
        <p:sp>
          <p:nvSpPr>
            <p:cNvPr id="10" name="Rectangle 9"/>
            <p:cNvSpPr/>
            <p:nvPr/>
          </p:nvSpPr>
          <p:spPr>
            <a:xfrm>
              <a:off x="4788024" y="2276872"/>
              <a:ext cx="93610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lum bright="10000"/>
          </a:blip>
          <a:srcRect/>
          <a:stretch>
            <a:fillRect/>
          </a:stretch>
        </p:blipFill>
        <p:spPr bwMode="auto">
          <a:xfrm>
            <a:off x="467544" y="1556792"/>
            <a:ext cx="3372197" cy="4502057"/>
          </a:xfrm>
          <a:prstGeom prst="rect">
            <a:avLst/>
          </a:prstGeom>
          <a:noFill/>
          <a:ln w="9525">
            <a:noFill/>
            <a:miter lim="800000"/>
            <a:headEnd/>
            <a:tailEnd/>
          </a:ln>
        </p:spPr>
      </p:pic>
      <p:pic>
        <p:nvPicPr>
          <p:cNvPr id="64515" name="Picture 3"/>
          <p:cNvPicPr>
            <a:picLocks noChangeAspect="1" noChangeArrowheads="1"/>
          </p:cNvPicPr>
          <p:nvPr/>
        </p:nvPicPr>
        <p:blipFill>
          <a:blip r:embed="rId3" cstate="print"/>
          <a:srcRect t="20000" b="18333"/>
          <a:stretch>
            <a:fillRect/>
          </a:stretch>
        </p:blipFill>
        <p:spPr bwMode="auto">
          <a:xfrm>
            <a:off x="4427984" y="2276872"/>
            <a:ext cx="4320480" cy="2664296"/>
          </a:xfrm>
          <a:prstGeom prst="rect">
            <a:avLst/>
          </a:prstGeom>
          <a:noFill/>
          <a:ln w="9525">
            <a:noFill/>
            <a:miter lim="800000"/>
            <a:headEnd/>
            <a:tailEnd/>
          </a:ln>
        </p:spPr>
      </p:pic>
      <p:sp>
        <p:nvSpPr>
          <p:cNvPr id="7" name="Titre 1"/>
          <p:cNvSpPr>
            <a:spLocks noGrp="1"/>
          </p:cNvSpPr>
          <p:nvPr>
            <p:ph type="title"/>
          </p:nvPr>
        </p:nvSpPr>
        <p:spPr>
          <a:xfrm>
            <a:off x="-468560" y="-211712"/>
            <a:ext cx="9865096" cy="1431032"/>
          </a:xfrm>
        </p:spPr>
        <p:txBody>
          <a:bodyPr>
            <a:normAutofit/>
          </a:bodyPr>
          <a:lstStyle/>
          <a:p>
            <a:r>
              <a:rPr lang="fr-FR" sz="2800" dirty="0" smtClean="0"/>
              <a:t>72) Propriétés de la couche capillaire. Tension superficielle</a:t>
            </a:r>
            <a:br>
              <a:rPr lang="fr-FR" sz="2800" dirty="0" smtClean="0"/>
            </a:br>
            <a:r>
              <a:rPr lang="fr-FR" sz="2800" dirty="0" smtClean="0"/>
              <a:t>723) Interprétation. Energie superficielle</a:t>
            </a:r>
            <a:endParaRPr lang="fr-FR" sz="2800" dirty="0"/>
          </a:p>
        </p:txBody>
      </p:sp>
      <p:sp>
        <p:nvSpPr>
          <p:cNvPr id="5" name="ZoneTexte 4"/>
          <p:cNvSpPr txBox="1"/>
          <p:nvPr/>
        </p:nvSpPr>
        <p:spPr>
          <a:xfrm>
            <a:off x="4716016" y="5157192"/>
            <a:ext cx="4032448" cy="1384995"/>
          </a:xfrm>
          <a:prstGeom prst="rect">
            <a:avLst/>
          </a:prstGeom>
          <a:noFill/>
        </p:spPr>
        <p:txBody>
          <a:bodyPr wrap="square" rtlCol="0">
            <a:spAutoFit/>
          </a:bodyPr>
          <a:lstStyle/>
          <a:p>
            <a:pPr algn="ctr"/>
            <a:r>
              <a:rPr lang="fr-FR" sz="2800" dirty="0" smtClean="0"/>
              <a:t>La couche capillaire est de l’ordre de quelques diamètre moléculaires</a:t>
            </a:r>
            <a:endParaRPr lang="fr-FR" sz="2800"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6034"/>
            <a:ext cx="8229600" cy="1143000"/>
          </a:xfrm>
        </p:spPr>
        <p:txBody>
          <a:bodyPr/>
          <a:lstStyle/>
          <a:p>
            <a:r>
              <a:rPr lang="fr-FR" dirty="0" smtClean="0"/>
              <a:t>Objectifs</a:t>
            </a:r>
            <a:endParaRPr lang="fr-FR" dirty="0"/>
          </a:p>
        </p:txBody>
      </p:sp>
      <p:sp>
        <p:nvSpPr>
          <p:cNvPr id="3" name="Espace réservé du contenu 2"/>
          <p:cNvSpPr>
            <a:spLocks noGrp="1"/>
          </p:cNvSpPr>
          <p:nvPr>
            <p:ph idx="1"/>
          </p:nvPr>
        </p:nvSpPr>
        <p:spPr>
          <a:xfrm>
            <a:off x="323528" y="572306"/>
            <a:ext cx="8640960" cy="6233938"/>
          </a:xfrm>
        </p:spPr>
        <p:txBody>
          <a:bodyPr>
            <a:noAutofit/>
          </a:bodyPr>
          <a:lstStyle/>
          <a:p>
            <a:r>
              <a:rPr lang="fr-FR" sz="1600" dirty="0" smtClean="0"/>
              <a:t>Définir la notion de pression dans un liquide</a:t>
            </a:r>
          </a:p>
          <a:p>
            <a:r>
              <a:rPr lang="fr-FR" sz="1600" dirty="0" smtClean="0"/>
              <a:t>Définir la notion de poussée d’ARCHIMEDE</a:t>
            </a:r>
          </a:p>
          <a:p>
            <a:r>
              <a:rPr lang="fr-FR" sz="1600" dirty="0" smtClean="0"/>
              <a:t>Calculer la poussée d’ARCHIMEDE sur des cas de figure simple</a:t>
            </a:r>
          </a:p>
          <a:p>
            <a:r>
              <a:rPr lang="fr-FR" sz="1600" dirty="0" smtClean="0"/>
              <a:t>Comprendre l’établissement des formules liées à la poussée d’ARCHIMEDE dans l’exemple des aéromètres</a:t>
            </a:r>
          </a:p>
          <a:p>
            <a:r>
              <a:rPr lang="fr-FR" sz="1600" dirty="0" smtClean="0"/>
              <a:t>Définir la notion de tension superficielle (sens, direction, point d’application, module)</a:t>
            </a:r>
          </a:p>
          <a:p>
            <a:r>
              <a:rPr lang="fr-FR" sz="1600" dirty="0" smtClean="0"/>
              <a:t>Définir le coefficient de tension superficielle  d’un liquide et son unité</a:t>
            </a:r>
          </a:p>
          <a:p>
            <a:r>
              <a:rPr lang="fr-FR" sz="1600" dirty="0" smtClean="0"/>
              <a:t>Citer les paramètres avec lesquels le coefficient de tension superficiel peut varier </a:t>
            </a:r>
          </a:p>
          <a:p>
            <a:r>
              <a:rPr lang="fr-FR" sz="1600" dirty="0" smtClean="0"/>
              <a:t>Expliquer la notion de « membrane tendue » grâce à l’approche microscopique</a:t>
            </a:r>
          </a:p>
          <a:p>
            <a:r>
              <a:rPr lang="fr-FR" sz="1600" dirty="0" smtClean="0"/>
              <a:t>Positionner la force de tension superficielle sur  une photo ou un schéma</a:t>
            </a:r>
          </a:p>
          <a:p>
            <a:r>
              <a:rPr lang="fr-FR" sz="1600" dirty="0" smtClean="0"/>
              <a:t>Exprimer l’énergie associée à la force de tension superficielle</a:t>
            </a:r>
          </a:p>
          <a:p>
            <a:r>
              <a:rPr lang="fr-FR" sz="1600" dirty="0" smtClean="0"/>
              <a:t>Définir les raisons d’existence d’une goutte d’eau en citant la pression capillaire (Pc)</a:t>
            </a:r>
          </a:p>
          <a:p>
            <a:r>
              <a:rPr lang="fr-FR" sz="1600" dirty="0" smtClean="0"/>
              <a:t>Donner l’expression de la Pc dans le cas d’une goutte, d’une bulle de savon en partant de la loi générale de LAPLACE</a:t>
            </a:r>
          </a:p>
          <a:p>
            <a:r>
              <a:rPr lang="fr-FR" sz="1600" dirty="0" smtClean="0"/>
              <a:t>Associer à chaque frontière air/liquide, la notion de pression capillaire (goutte  : 1 seule frontière : Pc; bulle de savon : 2 frontières : 2 Pc)</a:t>
            </a:r>
          </a:p>
          <a:p>
            <a:r>
              <a:rPr lang="fr-FR" sz="1600" dirty="0" smtClean="0"/>
              <a:t>Définir la notion d’angle de raccordement (interface solide, liquide, air)</a:t>
            </a:r>
          </a:p>
          <a:p>
            <a:r>
              <a:rPr lang="fr-FR" sz="1600" dirty="0" smtClean="0"/>
              <a:t>En déduire la notion de liquide parfaitement mouillant, mouillant et non mouillant en fonction de la valeur de cet angle</a:t>
            </a:r>
          </a:p>
          <a:p>
            <a:r>
              <a:rPr lang="fr-FR" sz="1600" dirty="0" smtClean="0"/>
              <a:t>Citer et appliquer la loi de JURIN dans la cas d’une ascension ou dépression capillaire</a:t>
            </a:r>
          </a:p>
          <a:p>
            <a:r>
              <a:rPr lang="fr-FR" sz="1600" dirty="0" smtClean="0"/>
              <a:t>Citer des méthodes de mesure de la tension superficielle </a:t>
            </a:r>
          </a:p>
          <a:p>
            <a:r>
              <a:rPr lang="fr-FR" sz="1600" dirty="0" smtClean="0"/>
              <a:t>Citer des applications liées à l’existence de la notion de tension superficielle</a:t>
            </a:r>
          </a:p>
          <a:p>
            <a:endParaRPr lang="fr-FR" sz="1600"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p:cNvGrpSpPr/>
          <p:nvPr/>
        </p:nvGrpSpPr>
        <p:grpSpPr>
          <a:xfrm>
            <a:off x="1547664" y="1556792"/>
            <a:ext cx="6048672" cy="2892843"/>
            <a:chOff x="1475656" y="2420888"/>
            <a:chExt cx="6048672" cy="2892843"/>
          </a:xfrm>
        </p:grpSpPr>
        <p:pic>
          <p:nvPicPr>
            <p:cNvPr id="82947" name="Picture 3"/>
            <p:cNvPicPr>
              <a:picLocks noChangeAspect="1" noChangeArrowheads="1"/>
            </p:cNvPicPr>
            <p:nvPr/>
          </p:nvPicPr>
          <p:blipFill>
            <a:blip r:embed="rId3" cstate="print"/>
            <a:srcRect l="51469" t="31469" r="23073" b="46875"/>
            <a:stretch>
              <a:fillRect/>
            </a:stretch>
          </p:blipFill>
          <p:spPr bwMode="auto">
            <a:xfrm>
              <a:off x="1475656" y="2420888"/>
              <a:ext cx="6048672" cy="2892843"/>
            </a:xfrm>
            <a:prstGeom prst="rect">
              <a:avLst/>
            </a:prstGeom>
            <a:noFill/>
            <a:ln w="9525">
              <a:noFill/>
              <a:miter lim="800000"/>
              <a:headEnd/>
              <a:tailEnd/>
            </a:ln>
          </p:spPr>
        </p:pic>
        <p:sp>
          <p:nvSpPr>
            <p:cNvPr id="10" name="ZoneTexte 9"/>
            <p:cNvSpPr txBox="1"/>
            <p:nvPr/>
          </p:nvSpPr>
          <p:spPr>
            <a:xfrm>
              <a:off x="2627784" y="3284984"/>
              <a:ext cx="1872208" cy="523220"/>
            </a:xfrm>
            <a:prstGeom prst="rect">
              <a:avLst/>
            </a:prstGeom>
            <a:solidFill>
              <a:schemeClr val="bg1"/>
            </a:solidFill>
          </p:spPr>
          <p:txBody>
            <a:bodyPr wrap="square" rtlCol="0">
              <a:spAutoFit/>
            </a:bodyPr>
            <a:lstStyle/>
            <a:p>
              <a:pPr algn="ctr"/>
              <a:r>
                <a:rPr lang="fr-FR" sz="2800" dirty="0" smtClean="0"/>
                <a:t>Aire S</a:t>
              </a:r>
              <a:endParaRPr lang="fr-FR" sz="2800" dirty="0"/>
            </a:p>
          </p:txBody>
        </p:sp>
        <p:sp>
          <p:nvSpPr>
            <p:cNvPr id="11" name="ZoneTexte 10"/>
            <p:cNvSpPr txBox="1"/>
            <p:nvPr/>
          </p:nvSpPr>
          <p:spPr>
            <a:xfrm>
              <a:off x="6084168" y="2636912"/>
              <a:ext cx="864096" cy="523220"/>
            </a:xfrm>
            <a:prstGeom prst="rect">
              <a:avLst/>
            </a:prstGeom>
            <a:solidFill>
              <a:schemeClr val="bg1"/>
            </a:solidFill>
            <a:ln>
              <a:solidFill>
                <a:schemeClr val="tx1"/>
              </a:solidFill>
            </a:ln>
          </p:spPr>
          <p:txBody>
            <a:bodyPr wrap="square" rtlCol="0">
              <a:spAutoFit/>
            </a:bodyPr>
            <a:lstStyle/>
            <a:p>
              <a:pPr algn="ctr"/>
              <a:r>
                <a:rPr lang="fr-FR" sz="2800" dirty="0" err="1" smtClean="0"/>
                <a:t>dS</a:t>
              </a:r>
              <a:endParaRPr lang="fr-FR" sz="2800" dirty="0"/>
            </a:p>
          </p:txBody>
        </p:sp>
      </p:grpSp>
      <p:sp>
        <p:nvSpPr>
          <p:cNvPr id="13" name="Titre 1"/>
          <p:cNvSpPr>
            <a:spLocks noGrp="1"/>
          </p:cNvSpPr>
          <p:nvPr>
            <p:ph type="title"/>
          </p:nvPr>
        </p:nvSpPr>
        <p:spPr>
          <a:xfrm>
            <a:off x="-468560" y="-211712"/>
            <a:ext cx="9865096" cy="1431032"/>
          </a:xfrm>
        </p:spPr>
        <p:txBody>
          <a:bodyPr>
            <a:normAutofit/>
          </a:bodyPr>
          <a:lstStyle/>
          <a:p>
            <a:r>
              <a:rPr lang="fr-FR" sz="2800" dirty="0" smtClean="0"/>
              <a:t>72) Propriétés de la couche capillaire. Tension superficielle</a:t>
            </a:r>
            <a:br>
              <a:rPr lang="fr-FR" sz="2800" dirty="0" smtClean="0"/>
            </a:br>
            <a:r>
              <a:rPr lang="fr-FR" sz="2800" dirty="0" smtClean="0"/>
              <a:t>723) Interprétation. Energie superficielle</a:t>
            </a:r>
            <a:endParaRPr lang="fr-FR" sz="2800" dirty="0"/>
          </a:p>
        </p:txBody>
      </p:sp>
      <p:graphicFrame>
        <p:nvGraphicFramePr>
          <p:cNvPr id="82948" name="Object 4"/>
          <p:cNvGraphicFramePr>
            <a:graphicFrameLocks noChangeAspect="1"/>
          </p:cNvGraphicFramePr>
          <p:nvPr/>
        </p:nvGraphicFramePr>
        <p:xfrm>
          <a:off x="611560" y="4653136"/>
          <a:ext cx="2800350" cy="831850"/>
        </p:xfrm>
        <a:graphic>
          <a:graphicData uri="http://schemas.openxmlformats.org/presentationml/2006/ole">
            <mc:AlternateContent xmlns:mc="http://schemas.openxmlformats.org/markup-compatibility/2006">
              <mc:Choice xmlns:v="urn:schemas-microsoft-com:vml" Requires="v">
                <p:oleObj spid="_x0000_s82954" name="Équation" r:id="rId4" imgW="685800" imgH="203040" progId="Equation.3">
                  <p:embed/>
                </p:oleObj>
              </mc:Choice>
              <mc:Fallback>
                <p:oleObj name="Équation" r:id="rId4" imgW="685800" imgH="20304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4653136"/>
                        <a:ext cx="2800350" cy="831850"/>
                      </a:xfrm>
                      <a:prstGeom prst="rect">
                        <a:avLst/>
                      </a:prstGeom>
                      <a:solidFill>
                        <a:srgbClr val="FFCC99"/>
                      </a:solidFill>
                      <a:ln w="9525">
                        <a:solidFill>
                          <a:schemeClr val="tx1"/>
                        </a:solidFill>
                        <a:miter lim="800000"/>
                        <a:headEnd/>
                        <a:tailEnd/>
                      </a:ln>
                    </p:spPr>
                  </p:pic>
                </p:oleObj>
              </mc:Fallback>
            </mc:AlternateContent>
          </a:graphicData>
        </a:graphic>
      </p:graphicFrame>
      <p:cxnSp>
        <p:nvCxnSpPr>
          <p:cNvPr id="15" name="Connecteur droit avec flèche 14"/>
          <p:cNvCxnSpPr/>
          <p:nvPr/>
        </p:nvCxnSpPr>
        <p:spPr>
          <a:xfrm flipH="1">
            <a:off x="4499992" y="2636912"/>
            <a:ext cx="50405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3851920" y="4581128"/>
            <a:ext cx="4752528" cy="954107"/>
          </a:xfrm>
          <a:prstGeom prst="rect">
            <a:avLst/>
          </a:prstGeom>
          <a:noFill/>
        </p:spPr>
        <p:txBody>
          <a:bodyPr wrap="square" rtlCol="0">
            <a:spAutoFit/>
          </a:bodyPr>
          <a:lstStyle/>
          <a:p>
            <a:pPr algn="ctr"/>
            <a:r>
              <a:rPr lang="fr-FR" sz="2800" dirty="0" smtClean="0"/>
              <a:t>Pour une surface en contact avec l’atmosphère</a:t>
            </a:r>
            <a:endParaRPr lang="fr-FR" sz="2800" dirty="0"/>
          </a:p>
        </p:txBody>
      </p:sp>
      <p:graphicFrame>
        <p:nvGraphicFramePr>
          <p:cNvPr id="82949" name="Object 5"/>
          <p:cNvGraphicFramePr>
            <a:graphicFrameLocks noChangeAspect="1"/>
          </p:cNvGraphicFramePr>
          <p:nvPr/>
        </p:nvGraphicFramePr>
        <p:xfrm>
          <a:off x="522288" y="5732463"/>
          <a:ext cx="3267075" cy="831850"/>
        </p:xfrm>
        <a:graphic>
          <a:graphicData uri="http://schemas.openxmlformats.org/presentationml/2006/ole">
            <mc:AlternateContent xmlns:mc="http://schemas.openxmlformats.org/markup-compatibility/2006">
              <mc:Choice xmlns:v="urn:schemas-microsoft-com:vml" Requires="v">
                <p:oleObj spid="_x0000_s82955" name="Équation" r:id="rId6" imgW="799920" imgH="203040" progId="Equation.3">
                  <p:embed/>
                </p:oleObj>
              </mc:Choice>
              <mc:Fallback>
                <p:oleObj name="Équation" r:id="rId6" imgW="799920" imgH="20304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288" y="5732463"/>
                        <a:ext cx="3267075" cy="831850"/>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2" name="ZoneTexte 11"/>
          <p:cNvSpPr txBox="1"/>
          <p:nvPr/>
        </p:nvSpPr>
        <p:spPr>
          <a:xfrm>
            <a:off x="4067944" y="5661248"/>
            <a:ext cx="4752528" cy="954107"/>
          </a:xfrm>
          <a:prstGeom prst="rect">
            <a:avLst/>
          </a:prstGeom>
          <a:noFill/>
        </p:spPr>
        <p:txBody>
          <a:bodyPr wrap="square" rtlCol="0">
            <a:spAutoFit/>
          </a:bodyPr>
          <a:lstStyle/>
          <a:p>
            <a:pPr algn="ctr"/>
            <a:r>
              <a:rPr lang="fr-FR" sz="2800" dirty="0" smtClean="0"/>
              <a:t>Pour deux surfaces en contact avec l’atmosphère</a:t>
            </a:r>
            <a:endParaRPr lang="fr-FR"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fade">
                                      <p:cBhvr>
                                        <p:cTn id="7" dur="2000"/>
                                        <p:tgtEl>
                                          <p:spTgt spid="829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fade">
                                      <p:cBhvr>
                                        <p:cTn id="12" dur="2000"/>
                                        <p:tgtEl>
                                          <p:spTgt spid="82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468560" y="-211712"/>
            <a:ext cx="9865096"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2800" b="0" i="0" u="none" strike="noStrike" kern="1200" cap="none" spc="0" normalizeH="0" baseline="0" noProof="0" smtClean="0">
                <a:ln>
                  <a:noFill/>
                </a:ln>
                <a:solidFill>
                  <a:schemeClr val="tx1"/>
                </a:solidFill>
                <a:effectLst/>
                <a:uLnTx/>
                <a:uFillTx/>
                <a:latin typeface="+mj-lt"/>
                <a:ea typeface="+mj-ea"/>
                <a:cs typeface="+mj-cs"/>
              </a:rPr>
              <a:t>72) Propriétés de la couche capillaire. Tension superficielle</a:t>
            </a:r>
            <a:br>
              <a:rPr kumimoji="0" lang="fr-FR" sz="2800" b="0" i="0" u="none" strike="noStrike" kern="1200" cap="none" spc="0" normalizeH="0" baseline="0" noProof="0" smtClean="0">
                <a:ln>
                  <a:noFill/>
                </a:ln>
                <a:solidFill>
                  <a:schemeClr val="tx1"/>
                </a:solidFill>
                <a:effectLst/>
                <a:uLnTx/>
                <a:uFillTx/>
                <a:latin typeface="+mj-lt"/>
                <a:ea typeface="+mj-ea"/>
                <a:cs typeface="+mj-cs"/>
              </a:rPr>
            </a:br>
            <a:r>
              <a:rPr kumimoji="0" lang="fr-FR" sz="2800" b="0" i="0" u="none" strike="noStrike" kern="1200" cap="none" spc="0" normalizeH="0" baseline="0" noProof="0" smtClean="0">
                <a:ln>
                  <a:noFill/>
                </a:ln>
                <a:solidFill>
                  <a:schemeClr val="tx1"/>
                </a:solidFill>
                <a:effectLst/>
                <a:uLnTx/>
                <a:uFillTx/>
                <a:latin typeface="+mj-lt"/>
                <a:ea typeface="+mj-ea"/>
                <a:cs typeface="+mj-cs"/>
              </a:rPr>
              <a:t>723) Interprétation. Energie superficielle</a:t>
            </a:r>
            <a:endParaRPr kumimoji="0" lang="fr-FR" sz="2800" b="0" i="0" u="none" strike="noStrike" kern="1200" cap="none" spc="0" normalizeH="0" baseline="0" noProof="0" dirty="0">
              <a:ln>
                <a:noFill/>
              </a:ln>
              <a:solidFill>
                <a:schemeClr val="tx1"/>
              </a:solidFill>
              <a:effectLst/>
              <a:uLnTx/>
              <a:uFillTx/>
              <a:latin typeface="+mj-lt"/>
              <a:ea typeface="+mj-ea"/>
              <a:cs typeface="+mj-cs"/>
            </a:endParaRPr>
          </a:p>
        </p:txBody>
      </p:sp>
      <p:pic>
        <p:nvPicPr>
          <p:cNvPr id="92162" name="Picture 2"/>
          <p:cNvPicPr>
            <a:picLocks noChangeAspect="1" noChangeArrowheads="1"/>
          </p:cNvPicPr>
          <p:nvPr/>
        </p:nvPicPr>
        <p:blipFill>
          <a:blip r:embed="rId2" cstate="print"/>
          <a:srcRect/>
          <a:stretch>
            <a:fillRect/>
          </a:stretch>
        </p:blipFill>
        <p:spPr bwMode="auto">
          <a:xfrm>
            <a:off x="1475656" y="1412776"/>
            <a:ext cx="6336704" cy="4288375"/>
          </a:xfrm>
          <a:prstGeom prst="rect">
            <a:avLst/>
          </a:prstGeom>
          <a:noFill/>
          <a:ln w="9525">
            <a:noFill/>
            <a:miter lim="800000"/>
            <a:headEnd/>
            <a:tailEnd/>
          </a:ln>
        </p:spPr>
      </p:pic>
    </p:spTree>
  </p:cSld>
  <p:clrMapOvr>
    <a:masterClrMapping/>
  </p:clrMapOvr>
  <p:transition advTm="12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11812" t="28000" r="56295" b="18101"/>
          <a:stretch>
            <a:fillRect/>
          </a:stretch>
        </p:blipFill>
        <p:spPr bwMode="auto">
          <a:xfrm>
            <a:off x="1691680" y="1196752"/>
            <a:ext cx="5832648" cy="5544616"/>
          </a:xfrm>
          <a:prstGeom prst="rect">
            <a:avLst/>
          </a:prstGeom>
          <a:noFill/>
          <a:ln w="9525">
            <a:noFill/>
            <a:miter lim="800000"/>
            <a:headEnd/>
            <a:tailEnd/>
          </a:ln>
        </p:spPr>
      </p:pic>
      <p:sp>
        <p:nvSpPr>
          <p:cNvPr id="3" name="Titre 1"/>
          <p:cNvSpPr txBox="1">
            <a:spLocks/>
          </p:cNvSpPr>
          <p:nvPr/>
        </p:nvSpPr>
        <p:spPr>
          <a:xfrm>
            <a:off x="-468560" y="-211712"/>
            <a:ext cx="9865096"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2800" b="0" i="0" u="none" strike="noStrike" kern="1200" cap="none" spc="0" normalizeH="0" baseline="0" noProof="0" smtClean="0">
                <a:ln>
                  <a:noFill/>
                </a:ln>
                <a:solidFill>
                  <a:schemeClr val="tx1"/>
                </a:solidFill>
                <a:effectLst/>
                <a:uLnTx/>
                <a:uFillTx/>
                <a:latin typeface="+mj-lt"/>
                <a:ea typeface="+mj-ea"/>
                <a:cs typeface="+mj-cs"/>
              </a:rPr>
              <a:t>72) Propriétés de la couche capillaire. Tension superficielle</a:t>
            </a:r>
            <a:br>
              <a:rPr kumimoji="0" lang="fr-FR" sz="2800" b="0" i="0" u="none" strike="noStrike" kern="1200" cap="none" spc="0" normalizeH="0" baseline="0" noProof="0" smtClean="0">
                <a:ln>
                  <a:noFill/>
                </a:ln>
                <a:solidFill>
                  <a:schemeClr val="tx1"/>
                </a:solidFill>
                <a:effectLst/>
                <a:uLnTx/>
                <a:uFillTx/>
                <a:latin typeface="+mj-lt"/>
                <a:ea typeface="+mj-ea"/>
                <a:cs typeface="+mj-cs"/>
              </a:rPr>
            </a:br>
            <a:r>
              <a:rPr kumimoji="0" lang="fr-FR" sz="2800" b="0" i="0" u="none" strike="noStrike" kern="1200" cap="none" spc="0" normalizeH="0" baseline="0" noProof="0" smtClean="0">
                <a:ln>
                  <a:noFill/>
                </a:ln>
                <a:solidFill>
                  <a:schemeClr val="tx1"/>
                </a:solidFill>
                <a:effectLst/>
                <a:uLnTx/>
                <a:uFillTx/>
                <a:latin typeface="+mj-lt"/>
                <a:ea typeface="+mj-ea"/>
                <a:cs typeface="+mj-cs"/>
              </a:rPr>
              <a:t>723) Interprétation. Energie superficielle</a:t>
            </a:r>
            <a:endParaRPr kumimoji="0" lang="fr-FR"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advTm="12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5"/>
          <p:cNvGrpSpPr/>
          <p:nvPr/>
        </p:nvGrpSpPr>
        <p:grpSpPr>
          <a:xfrm>
            <a:off x="2411760" y="1844824"/>
            <a:ext cx="3491880" cy="3177644"/>
            <a:chOff x="1835696" y="764704"/>
            <a:chExt cx="3491880" cy="3177644"/>
          </a:xfrm>
        </p:grpSpPr>
        <p:pic>
          <p:nvPicPr>
            <p:cNvPr id="4" name="Picture 2"/>
            <p:cNvPicPr>
              <a:picLocks noChangeAspect="1" noChangeArrowheads="1"/>
            </p:cNvPicPr>
            <p:nvPr/>
          </p:nvPicPr>
          <p:blipFill>
            <a:blip r:embed="rId3" cstate="print"/>
            <a:srcRect l="11812" t="28000" r="73619" b="44701"/>
            <a:stretch>
              <a:fillRect/>
            </a:stretch>
          </p:blipFill>
          <p:spPr bwMode="auto">
            <a:xfrm>
              <a:off x="2267744" y="764704"/>
              <a:ext cx="2664296" cy="2808312"/>
            </a:xfrm>
            <a:prstGeom prst="rect">
              <a:avLst/>
            </a:prstGeom>
            <a:noFill/>
            <a:ln w="9525">
              <a:noFill/>
              <a:miter lim="800000"/>
              <a:headEnd/>
              <a:tailEnd/>
            </a:ln>
          </p:spPr>
        </p:pic>
        <p:sp>
          <p:nvSpPr>
            <p:cNvPr id="5" name="ZoneTexte 4"/>
            <p:cNvSpPr txBox="1"/>
            <p:nvPr/>
          </p:nvSpPr>
          <p:spPr>
            <a:xfrm>
              <a:off x="1835696" y="3573016"/>
              <a:ext cx="3491880" cy="369332"/>
            </a:xfrm>
            <a:prstGeom prst="rect">
              <a:avLst/>
            </a:prstGeom>
            <a:noFill/>
          </p:spPr>
          <p:txBody>
            <a:bodyPr wrap="square" rtlCol="0">
              <a:spAutoFit/>
            </a:bodyPr>
            <a:lstStyle/>
            <a:p>
              <a:r>
                <a:rPr lang="fr-FR" dirty="0" smtClean="0"/>
                <a:t>Copyright Hergé/</a:t>
              </a:r>
              <a:r>
                <a:rPr lang="fr-FR" dirty="0" err="1" smtClean="0"/>
                <a:t>Moulinsart</a:t>
              </a:r>
              <a:r>
                <a:rPr lang="fr-FR" dirty="0" smtClean="0"/>
                <a:t> 2010</a:t>
              </a:r>
              <a:endParaRPr lang="fr-FR" dirty="0"/>
            </a:p>
          </p:txBody>
        </p:sp>
      </p:grpSp>
      <p:sp>
        <p:nvSpPr>
          <p:cNvPr id="6" name="Titre 1"/>
          <p:cNvSpPr>
            <a:spLocks noGrp="1"/>
          </p:cNvSpPr>
          <p:nvPr>
            <p:ph type="title"/>
          </p:nvPr>
        </p:nvSpPr>
        <p:spPr>
          <a:xfrm>
            <a:off x="-468560" y="-211712"/>
            <a:ext cx="9865096" cy="1431032"/>
          </a:xfrm>
        </p:spPr>
        <p:txBody>
          <a:bodyPr>
            <a:normAutofit/>
          </a:bodyPr>
          <a:lstStyle/>
          <a:p>
            <a:r>
              <a:rPr lang="fr-FR" sz="2800" dirty="0" smtClean="0"/>
              <a:t>72) Propriétés de la couche capillaire. Tension superficielle</a:t>
            </a:r>
            <a:br>
              <a:rPr lang="fr-FR" sz="2800" dirty="0" smtClean="0"/>
            </a:br>
            <a:r>
              <a:rPr lang="fr-FR" sz="2800" dirty="0" smtClean="0"/>
              <a:t>723) Interprétation. Energie superficielle</a:t>
            </a:r>
            <a:endParaRPr lang="fr-FR" sz="2800" dirty="0"/>
          </a:p>
        </p:txBody>
      </p:sp>
    </p:spTree>
  </p:cSld>
  <p:clrMapOvr>
    <a:masterClrMapping/>
  </p:clrMapOvr>
  <p:transition advTm="12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title"/>
          </p:nvPr>
        </p:nvSpPr>
        <p:spPr>
          <a:xfrm>
            <a:off x="-468560" y="-211712"/>
            <a:ext cx="9865096" cy="1431032"/>
          </a:xfrm>
        </p:spPr>
        <p:txBody>
          <a:bodyPr>
            <a:normAutofit/>
          </a:bodyPr>
          <a:lstStyle/>
          <a:p>
            <a:r>
              <a:rPr lang="fr-FR" sz="2800" dirty="0" smtClean="0"/>
              <a:t>72) Propriétés de la couche capillaire. Tension superficielle</a:t>
            </a:r>
            <a:br>
              <a:rPr lang="fr-FR" sz="2800" dirty="0" smtClean="0"/>
            </a:br>
            <a:r>
              <a:rPr lang="fr-FR" sz="2800" dirty="0" smtClean="0"/>
              <a:t>723) Interprétation. Energie superficielle</a:t>
            </a:r>
            <a:endParaRPr lang="fr-FR" sz="2800" dirty="0"/>
          </a:p>
        </p:txBody>
      </p:sp>
      <p:pic>
        <p:nvPicPr>
          <p:cNvPr id="7" name="Picture 2"/>
          <p:cNvPicPr>
            <a:picLocks noChangeAspect="1" noChangeArrowheads="1"/>
          </p:cNvPicPr>
          <p:nvPr/>
        </p:nvPicPr>
        <p:blipFill>
          <a:blip r:embed="rId2" cstate="print"/>
          <a:srcRect/>
          <a:stretch>
            <a:fillRect/>
          </a:stretch>
        </p:blipFill>
        <p:spPr bwMode="auto">
          <a:xfrm>
            <a:off x="899592" y="1196752"/>
            <a:ext cx="3216357" cy="2412268"/>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5076056" y="1124744"/>
            <a:ext cx="3153137" cy="2364853"/>
          </a:xfrm>
          <a:prstGeom prst="rect">
            <a:avLst/>
          </a:prstGeom>
          <a:noFill/>
          <a:ln w="9525">
            <a:noFill/>
            <a:miter lim="800000"/>
            <a:headEnd/>
            <a:tailEnd/>
          </a:ln>
        </p:spPr>
      </p:pic>
      <p:pic>
        <p:nvPicPr>
          <p:cNvPr id="9" name="Picture 4"/>
          <p:cNvPicPr>
            <a:picLocks noChangeAspect="1" noChangeArrowheads="1"/>
          </p:cNvPicPr>
          <p:nvPr/>
        </p:nvPicPr>
        <p:blipFill>
          <a:blip r:embed="rId4" cstate="print"/>
          <a:srcRect/>
          <a:stretch>
            <a:fillRect/>
          </a:stretch>
        </p:blipFill>
        <p:spPr bwMode="auto">
          <a:xfrm>
            <a:off x="683568" y="4293096"/>
            <a:ext cx="3117125" cy="2322258"/>
          </a:xfrm>
          <a:prstGeom prst="rect">
            <a:avLst/>
          </a:prstGeom>
          <a:noFill/>
          <a:ln w="9525">
            <a:noFill/>
            <a:miter lim="800000"/>
            <a:headEnd/>
            <a:tailEnd/>
          </a:ln>
        </p:spPr>
      </p:pic>
      <p:pic>
        <p:nvPicPr>
          <p:cNvPr id="10" name="Picture 5"/>
          <p:cNvPicPr>
            <a:picLocks noChangeAspect="1" noChangeArrowheads="1"/>
          </p:cNvPicPr>
          <p:nvPr/>
        </p:nvPicPr>
        <p:blipFill>
          <a:blip r:embed="rId5" cstate="print"/>
          <a:srcRect/>
          <a:stretch>
            <a:fillRect/>
          </a:stretch>
        </p:blipFill>
        <p:spPr bwMode="auto">
          <a:xfrm>
            <a:off x="5076056" y="3717032"/>
            <a:ext cx="2855590" cy="2942783"/>
          </a:xfrm>
          <a:prstGeom prst="rect">
            <a:avLst/>
          </a:prstGeom>
          <a:noFill/>
          <a:ln w="9525">
            <a:noFill/>
            <a:miter lim="800000"/>
            <a:headEnd/>
            <a:tailEnd/>
          </a:ln>
        </p:spPr>
      </p:pic>
    </p:spTree>
  </p:cSld>
  <p:clrMapOvr>
    <a:masterClrMapping/>
  </p:clrMapOvr>
  <p:transition advTm="12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53752"/>
            <a:ext cx="9865096" cy="1431032"/>
          </a:xfrm>
        </p:spPr>
        <p:txBody>
          <a:bodyPr>
            <a:normAutofit/>
          </a:bodyPr>
          <a:lstStyle/>
          <a:p>
            <a:r>
              <a:rPr lang="fr-FR" sz="2800" dirty="0" smtClean="0"/>
              <a:t>72) Propriétés de la couche capillaire. Tension superficielle</a:t>
            </a:r>
            <a:br>
              <a:rPr lang="fr-FR" sz="2800" dirty="0" smtClean="0"/>
            </a:br>
            <a:r>
              <a:rPr lang="fr-FR" sz="2800" dirty="0" smtClean="0"/>
              <a:t>724) Variation du coefficient de tension superficielle : </a:t>
            </a:r>
            <a:br>
              <a:rPr lang="fr-FR" sz="2800" dirty="0" smtClean="0"/>
            </a:br>
            <a:endParaRPr lang="fr-FR" sz="2800" dirty="0"/>
          </a:p>
        </p:txBody>
      </p:sp>
      <p:grpSp>
        <p:nvGrpSpPr>
          <p:cNvPr id="10" name="Groupe 9"/>
          <p:cNvGrpSpPr/>
          <p:nvPr/>
        </p:nvGrpSpPr>
        <p:grpSpPr>
          <a:xfrm>
            <a:off x="1475656" y="1700808"/>
            <a:ext cx="2736304" cy="1944216"/>
            <a:chOff x="1187624" y="1412776"/>
            <a:chExt cx="2736304" cy="1944216"/>
          </a:xfrm>
        </p:grpSpPr>
        <p:sp>
          <p:nvSpPr>
            <p:cNvPr id="11" name="Ellipse 10"/>
            <p:cNvSpPr/>
            <p:nvPr/>
          </p:nvSpPr>
          <p:spPr>
            <a:xfrm>
              <a:off x="1187624" y="1412776"/>
              <a:ext cx="2736304" cy="1944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475656" y="1988840"/>
              <a:ext cx="2304256" cy="954107"/>
            </a:xfrm>
            <a:prstGeom prst="rect">
              <a:avLst/>
            </a:prstGeom>
            <a:noFill/>
          </p:spPr>
          <p:txBody>
            <a:bodyPr wrap="square" rtlCol="0">
              <a:spAutoFit/>
            </a:bodyPr>
            <a:lstStyle/>
            <a:p>
              <a:pPr algn="ctr"/>
              <a:r>
                <a:rPr lang="fr-FR" sz="2800" dirty="0" smtClean="0">
                  <a:solidFill>
                    <a:schemeClr val="bg1"/>
                  </a:solidFill>
                </a:rPr>
                <a:t>Nature du liquide</a:t>
              </a:r>
              <a:endParaRPr lang="fr-FR" sz="2800" dirty="0">
                <a:solidFill>
                  <a:schemeClr val="bg1"/>
                </a:solidFill>
              </a:endParaRPr>
            </a:p>
          </p:txBody>
        </p:sp>
      </p:grpSp>
      <p:grpSp>
        <p:nvGrpSpPr>
          <p:cNvPr id="13" name="Groupe 12"/>
          <p:cNvGrpSpPr/>
          <p:nvPr/>
        </p:nvGrpSpPr>
        <p:grpSpPr>
          <a:xfrm>
            <a:off x="4860032" y="1700808"/>
            <a:ext cx="3384376" cy="1944216"/>
            <a:chOff x="4716016" y="2564904"/>
            <a:chExt cx="2736304" cy="1944216"/>
          </a:xfrm>
        </p:grpSpPr>
        <p:sp>
          <p:nvSpPr>
            <p:cNvPr id="14" name="Ellipse 13"/>
            <p:cNvSpPr/>
            <p:nvPr/>
          </p:nvSpPr>
          <p:spPr>
            <a:xfrm>
              <a:off x="4716016" y="2564904"/>
              <a:ext cx="2736304" cy="1944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5220072" y="3193812"/>
              <a:ext cx="1872208" cy="954107"/>
            </a:xfrm>
            <a:prstGeom prst="rect">
              <a:avLst/>
            </a:prstGeom>
            <a:noFill/>
          </p:spPr>
          <p:txBody>
            <a:bodyPr wrap="square" rtlCol="0">
              <a:spAutoFit/>
            </a:bodyPr>
            <a:lstStyle/>
            <a:p>
              <a:r>
                <a:rPr lang="fr-FR" sz="2800" dirty="0" smtClean="0">
                  <a:solidFill>
                    <a:schemeClr val="bg1"/>
                  </a:solidFill>
                </a:rPr>
                <a:t>Température</a:t>
              </a:r>
              <a:endParaRPr lang="fr-FR" sz="2800" dirty="0">
                <a:solidFill>
                  <a:schemeClr val="bg1"/>
                </a:solidFill>
              </a:endParaRPr>
            </a:p>
          </p:txBody>
        </p:sp>
      </p:grpSp>
      <p:grpSp>
        <p:nvGrpSpPr>
          <p:cNvPr id="16" name="Groupe 15"/>
          <p:cNvGrpSpPr/>
          <p:nvPr/>
        </p:nvGrpSpPr>
        <p:grpSpPr>
          <a:xfrm>
            <a:off x="2987824" y="4005064"/>
            <a:ext cx="2736304" cy="1944216"/>
            <a:chOff x="1907704" y="3645024"/>
            <a:chExt cx="2736304" cy="1944216"/>
          </a:xfrm>
        </p:grpSpPr>
        <p:sp>
          <p:nvSpPr>
            <p:cNvPr id="17" name="Ellipse 16"/>
            <p:cNvSpPr/>
            <p:nvPr/>
          </p:nvSpPr>
          <p:spPr>
            <a:xfrm>
              <a:off x="1907704" y="3645024"/>
              <a:ext cx="2736304" cy="1944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2411760" y="4149080"/>
              <a:ext cx="1872208" cy="523220"/>
            </a:xfrm>
            <a:prstGeom prst="rect">
              <a:avLst/>
            </a:prstGeom>
            <a:noFill/>
          </p:spPr>
          <p:txBody>
            <a:bodyPr wrap="square" rtlCol="0">
              <a:spAutoFit/>
            </a:bodyPr>
            <a:lstStyle/>
            <a:p>
              <a:pPr algn="ctr"/>
              <a:r>
                <a:rPr lang="fr-FR" sz="2800" dirty="0" smtClean="0">
                  <a:solidFill>
                    <a:schemeClr val="bg1"/>
                  </a:solidFill>
                </a:rPr>
                <a:t>Pression</a:t>
              </a:r>
              <a:endParaRPr lang="fr-FR" sz="2800" dirty="0">
                <a:solidFill>
                  <a:schemeClr val="bg1"/>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53752"/>
            <a:ext cx="9865096" cy="1431032"/>
          </a:xfrm>
        </p:spPr>
        <p:txBody>
          <a:bodyPr>
            <a:normAutofit/>
          </a:bodyPr>
          <a:lstStyle/>
          <a:p>
            <a:r>
              <a:rPr lang="fr-FR" sz="2800" dirty="0" smtClean="0"/>
              <a:t>73) Conséquences</a:t>
            </a:r>
            <a:br>
              <a:rPr lang="fr-FR" sz="2800" dirty="0" smtClean="0"/>
            </a:br>
            <a:r>
              <a:rPr lang="fr-FR" sz="2800" dirty="0" smtClean="0"/>
              <a:t>731) Pression capillaire. Loi de LAPLACE </a:t>
            </a:r>
            <a:br>
              <a:rPr lang="fr-FR" sz="2800" dirty="0" smtClean="0"/>
            </a:br>
            <a:endParaRPr lang="fr-FR" sz="2800" dirty="0"/>
          </a:p>
        </p:txBody>
      </p:sp>
      <p:grpSp>
        <p:nvGrpSpPr>
          <p:cNvPr id="20" name="Groupe 19"/>
          <p:cNvGrpSpPr/>
          <p:nvPr/>
        </p:nvGrpSpPr>
        <p:grpSpPr>
          <a:xfrm>
            <a:off x="1331640" y="2132856"/>
            <a:ext cx="3528392" cy="2232248"/>
            <a:chOff x="1331640" y="1844824"/>
            <a:chExt cx="3528392" cy="2232248"/>
          </a:xfrm>
        </p:grpSpPr>
        <p:sp>
          <p:nvSpPr>
            <p:cNvPr id="13" name="Ellipse 12"/>
            <p:cNvSpPr/>
            <p:nvPr/>
          </p:nvSpPr>
          <p:spPr>
            <a:xfrm>
              <a:off x="1331640" y="1916832"/>
              <a:ext cx="2304256" cy="216024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1907704" y="2636912"/>
              <a:ext cx="1008112" cy="523220"/>
            </a:xfrm>
            <a:prstGeom prst="rect">
              <a:avLst/>
            </a:prstGeom>
            <a:noFill/>
          </p:spPr>
          <p:txBody>
            <a:bodyPr wrap="square" rtlCol="0">
              <a:spAutoFit/>
            </a:bodyPr>
            <a:lstStyle/>
            <a:p>
              <a:pPr algn="ctr"/>
              <a:r>
                <a:rPr lang="fr-FR" sz="2800" dirty="0" err="1" smtClean="0">
                  <a:solidFill>
                    <a:schemeClr val="bg1"/>
                  </a:solidFill>
                </a:rPr>
                <a:t>P</a:t>
              </a:r>
              <a:r>
                <a:rPr lang="fr-FR" sz="2800" baseline="-25000" dirty="0" err="1" smtClean="0">
                  <a:solidFill>
                    <a:schemeClr val="bg1"/>
                  </a:solidFill>
                </a:rPr>
                <a:t>int</a:t>
              </a:r>
              <a:endParaRPr lang="fr-FR" sz="2800" baseline="-25000" dirty="0">
                <a:solidFill>
                  <a:schemeClr val="bg1"/>
                </a:solidFill>
              </a:endParaRPr>
            </a:p>
          </p:txBody>
        </p:sp>
        <p:sp>
          <p:nvSpPr>
            <p:cNvPr id="19" name="ZoneTexte 18"/>
            <p:cNvSpPr txBox="1"/>
            <p:nvPr/>
          </p:nvSpPr>
          <p:spPr>
            <a:xfrm>
              <a:off x="3851920" y="1844824"/>
              <a:ext cx="1008112" cy="523220"/>
            </a:xfrm>
            <a:prstGeom prst="rect">
              <a:avLst/>
            </a:prstGeom>
            <a:noFill/>
          </p:spPr>
          <p:txBody>
            <a:bodyPr wrap="square" rtlCol="0">
              <a:spAutoFit/>
            </a:bodyPr>
            <a:lstStyle/>
            <a:p>
              <a:pPr algn="ctr"/>
              <a:r>
                <a:rPr lang="fr-FR" sz="2800" dirty="0" err="1" smtClean="0"/>
                <a:t>P</a:t>
              </a:r>
              <a:r>
                <a:rPr lang="fr-FR" sz="2800" baseline="-25000" dirty="0" err="1" smtClean="0"/>
                <a:t>ext</a:t>
              </a:r>
              <a:endParaRPr lang="fr-FR" sz="2800" baseline="-25000" dirty="0"/>
            </a:p>
          </p:txBody>
        </p:sp>
      </p:grpSp>
      <p:graphicFrame>
        <p:nvGraphicFramePr>
          <p:cNvPr id="92162" name="Object 2"/>
          <p:cNvGraphicFramePr>
            <a:graphicFrameLocks noChangeAspect="1"/>
          </p:cNvGraphicFramePr>
          <p:nvPr/>
        </p:nvGraphicFramePr>
        <p:xfrm>
          <a:off x="4992688" y="5158259"/>
          <a:ext cx="3422650" cy="935037"/>
        </p:xfrm>
        <a:graphic>
          <a:graphicData uri="http://schemas.openxmlformats.org/presentationml/2006/ole">
            <mc:AlternateContent xmlns:mc="http://schemas.openxmlformats.org/markup-compatibility/2006">
              <mc:Choice xmlns:v="urn:schemas-microsoft-com:vml" Requires="v">
                <p:oleObj spid="_x0000_s92168" name="Équation" r:id="rId3" imgW="838080" imgH="228600" progId="Equation.3">
                  <p:embed/>
                </p:oleObj>
              </mc:Choice>
              <mc:Fallback>
                <p:oleObj name="Équation" r:id="rId3" imgW="83808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688" y="5158259"/>
                        <a:ext cx="3422650" cy="935037"/>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92163" name="Object 3"/>
          <p:cNvGraphicFramePr>
            <a:graphicFrameLocks noChangeAspect="1"/>
          </p:cNvGraphicFramePr>
          <p:nvPr/>
        </p:nvGraphicFramePr>
        <p:xfrm>
          <a:off x="5494338" y="2565871"/>
          <a:ext cx="2335212" cy="935038"/>
        </p:xfrm>
        <a:graphic>
          <a:graphicData uri="http://schemas.openxmlformats.org/presentationml/2006/ole">
            <mc:AlternateContent xmlns:mc="http://schemas.openxmlformats.org/markup-compatibility/2006">
              <mc:Choice xmlns:v="urn:schemas-microsoft-com:vml" Requires="v">
                <p:oleObj spid="_x0000_s92169" name="Équation" r:id="rId5" imgW="571320" imgH="228600" progId="Equation.3">
                  <p:embed/>
                </p:oleObj>
              </mc:Choice>
              <mc:Fallback>
                <p:oleObj name="Équation" r:id="rId5" imgW="57132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338" y="2565871"/>
                        <a:ext cx="2335212" cy="935038"/>
                      </a:xfrm>
                      <a:prstGeom prst="rect">
                        <a:avLst/>
                      </a:prstGeom>
                      <a:solidFill>
                        <a:srgbClr val="FFCC99"/>
                      </a:solidFill>
                      <a:ln w="9525">
                        <a:solidFill>
                          <a:schemeClr val="tx1"/>
                        </a:solidFill>
                        <a:miter lim="800000"/>
                        <a:headEnd/>
                        <a:tailEnd/>
                      </a:ln>
                    </p:spPr>
                  </p:pic>
                </p:oleObj>
              </mc:Fallback>
            </mc:AlternateContent>
          </a:graphicData>
        </a:graphic>
      </p:graphicFrame>
      <p:sp>
        <p:nvSpPr>
          <p:cNvPr id="21" name="Flèche vers le bas 20"/>
          <p:cNvSpPr/>
          <p:nvPr/>
        </p:nvSpPr>
        <p:spPr>
          <a:xfrm>
            <a:off x="6516216" y="3862288"/>
            <a:ext cx="360040"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51520" y="1772816"/>
            <a:ext cx="1296144" cy="523220"/>
          </a:xfrm>
          <a:prstGeom prst="rect">
            <a:avLst/>
          </a:prstGeom>
          <a:noFill/>
        </p:spPr>
        <p:txBody>
          <a:bodyPr wrap="square" rtlCol="0">
            <a:spAutoFit/>
          </a:bodyPr>
          <a:lstStyle/>
          <a:p>
            <a:pPr algn="ctr"/>
            <a:r>
              <a:rPr lang="fr-FR" sz="2800" dirty="0" smtClean="0"/>
              <a:t>Goutte</a:t>
            </a:r>
            <a:endParaRPr lang="fr-FR"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fade">
                                      <p:cBhvr>
                                        <p:cTn id="7" dur="2000"/>
                                        <p:tgtEl>
                                          <p:spTgt spid="92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62"/>
                                        </p:tgtEl>
                                        <p:attrNameLst>
                                          <p:attrName>style.visibility</p:attrName>
                                        </p:attrNameLst>
                                      </p:cBhvr>
                                      <p:to>
                                        <p:strVal val="visible"/>
                                      </p:to>
                                    </p:set>
                                    <p:animEffect transition="in" filter="fade">
                                      <p:cBhvr>
                                        <p:cTn id="12" dur="2000"/>
                                        <p:tgtEl>
                                          <p:spTgt spid="92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53752"/>
            <a:ext cx="9865096" cy="1431032"/>
          </a:xfrm>
        </p:spPr>
        <p:txBody>
          <a:bodyPr>
            <a:normAutofit/>
          </a:bodyPr>
          <a:lstStyle/>
          <a:p>
            <a:r>
              <a:rPr lang="fr-FR" sz="2800" dirty="0" smtClean="0"/>
              <a:t>73) Conséquences</a:t>
            </a:r>
            <a:br>
              <a:rPr lang="fr-FR" sz="2800" dirty="0" smtClean="0"/>
            </a:br>
            <a:r>
              <a:rPr lang="fr-FR" sz="2800" dirty="0" smtClean="0"/>
              <a:t>731) Pression capillaire. Loi de LAPLACE </a:t>
            </a:r>
            <a:br>
              <a:rPr lang="fr-FR" sz="2800" dirty="0" smtClean="0"/>
            </a:br>
            <a:endParaRPr lang="fr-FR" sz="2800" dirty="0"/>
          </a:p>
        </p:txBody>
      </p:sp>
      <p:sp>
        <p:nvSpPr>
          <p:cNvPr id="19" name="ZoneTexte 18"/>
          <p:cNvSpPr txBox="1"/>
          <p:nvPr/>
        </p:nvSpPr>
        <p:spPr>
          <a:xfrm>
            <a:off x="2915816" y="1988840"/>
            <a:ext cx="1008112" cy="523220"/>
          </a:xfrm>
          <a:prstGeom prst="rect">
            <a:avLst/>
          </a:prstGeom>
          <a:noFill/>
        </p:spPr>
        <p:txBody>
          <a:bodyPr wrap="square" rtlCol="0">
            <a:spAutoFit/>
          </a:bodyPr>
          <a:lstStyle/>
          <a:p>
            <a:pPr algn="ctr"/>
            <a:r>
              <a:rPr lang="fr-FR" sz="2800" dirty="0" err="1" smtClean="0"/>
              <a:t>P</a:t>
            </a:r>
            <a:r>
              <a:rPr lang="fr-FR" sz="2800" baseline="-25000" dirty="0" err="1" smtClean="0"/>
              <a:t>ext</a:t>
            </a:r>
            <a:endParaRPr lang="fr-FR" sz="2800" baseline="-25000" dirty="0"/>
          </a:p>
        </p:txBody>
      </p:sp>
      <p:graphicFrame>
        <p:nvGraphicFramePr>
          <p:cNvPr id="92162" name="Object 2"/>
          <p:cNvGraphicFramePr>
            <a:graphicFrameLocks noChangeAspect="1"/>
          </p:cNvGraphicFramePr>
          <p:nvPr/>
        </p:nvGraphicFramePr>
        <p:xfrm>
          <a:off x="4811713" y="4652963"/>
          <a:ext cx="3784600" cy="935037"/>
        </p:xfrm>
        <a:graphic>
          <a:graphicData uri="http://schemas.openxmlformats.org/presentationml/2006/ole">
            <mc:AlternateContent xmlns:mc="http://schemas.openxmlformats.org/markup-compatibility/2006">
              <mc:Choice xmlns:v="urn:schemas-microsoft-com:vml" Requires="v">
                <p:oleObj spid="_x0000_s207880" name="Équation" r:id="rId4" imgW="927000" imgH="228600" progId="Equation.3">
                  <p:embed/>
                </p:oleObj>
              </mc:Choice>
              <mc:Fallback>
                <p:oleObj name="Équation" r:id="rId4" imgW="9270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1713" y="4652963"/>
                        <a:ext cx="3784600" cy="935037"/>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92163" name="Object 3"/>
          <p:cNvGraphicFramePr>
            <a:graphicFrameLocks noChangeAspect="1"/>
          </p:cNvGraphicFramePr>
          <p:nvPr/>
        </p:nvGraphicFramePr>
        <p:xfrm>
          <a:off x="5494338" y="2060575"/>
          <a:ext cx="2335212" cy="935038"/>
        </p:xfrm>
        <a:graphic>
          <a:graphicData uri="http://schemas.openxmlformats.org/presentationml/2006/ole">
            <mc:AlternateContent xmlns:mc="http://schemas.openxmlformats.org/markup-compatibility/2006">
              <mc:Choice xmlns:v="urn:schemas-microsoft-com:vml" Requires="v">
                <p:oleObj spid="_x0000_s207881" name="Équation" r:id="rId6" imgW="571320" imgH="228600" progId="Equation.3">
                  <p:embed/>
                </p:oleObj>
              </mc:Choice>
              <mc:Fallback>
                <p:oleObj name="Équation" r:id="rId6" imgW="571320" imgH="2286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4338" y="2060575"/>
                        <a:ext cx="2335212" cy="935038"/>
                      </a:xfrm>
                      <a:prstGeom prst="rect">
                        <a:avLst/>
                      </a:prstGeom>
                      <a:solidFill>
                        <a:srgbClr val="FFCC99"/>
                      </a:solidFill>
                      <a:ln w="9525">
                        <a:solidFill>
                          <a:schemeClr val="tx1"/>
                        </a:solidFill>
                        <a:miter lim="800000"/>
                        <a:headEnd/>
                        <a:tailEnd/>
                      </a:ln>
                    </p:spPr>
                  </p:pic>
                </p:oleObj>
              </mc:Fallback>
            </mc:AlternateContent>
          </a:graphicData>
        </a:graphic>
      </p:graphicFrame>
      <p:sp>
        <p:nvSpPr>
          <p:cNvPr id="21" name="Flèche vers le bas 20"/>
          <p:cNvSpPr/>
          <p:nvPr/>
        </p:nvSpPr>
        <p:spPr>
          <a:xfrm>
            <a:off x="6516216" y="3356992"/>
            <a:ext cx="360040"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2" descr="http://weshlesbubulles.free.fr/images/force.jpg"/>
          <p:cNvPicPr>
            <a:picLocks noChangeAspect="1" noChangeArrowheads="1"/>
          </p:cNvPicPr>
          <p:nvPr/>
        </p:nvPicPr>
        <p:blipFill>
          <a:blip r:embed="rId8" cstate="print"/>
          <a:srcRect/>
          <a:stretch>
            <a:fillRect/>
          </a:stretch>
        </p:blipFill>
        <p:spPr bwMode="auto">
          <a:xfrm>
            <a:off x="179512" y="2492896"/>
            <a:ext cx="4491222" cy="2016249"/>
          </a:xfrm>
          <a:prstGeom prst="rect">
            <a:avLst/>
          </a:prstGeom>
          <a:noFill/>
        </p:spPr>
      </p:pic>
      <p:sp>
        <p:nvSpPr>
          <p:cNvPr id="16" name="ZoneTexte 15"/>
          <p:cNvSpPr txBox="1"/>
          <p:nvPr/>
        </p:nvSpPr>
        <p:spPr>
          <a:xfrm>
            <a:off x="1849340" y="3316516"/>
            <a:ext cx="528766" cy="400110"/>
          </a:xfrm>
          <a:prstGeom prst="rect">
            <a:avLst/>
          </a:prstGeom>
          <a:solidFill>
            <a:schemeClr val="bg1"/>
          </a:solidFill>
        </p:spPr>
        <p:txBody>
          <a:bodyPr wrap="square" rtlCol="0">
            <a:spAutoFit/>
          </a:bodyPr>
          <a:lstStyle/>
          <a:p>
            <a:pPr algn="ctr"/>
            <a:r>
              <a:rPr lang="fr-FR" sz="2000" dirty="0" err="1" smtClean="0"/>
              <a:t>P</a:t>
            </a:r>
            <a:r>
              <a:rPr lang="fr-FR" sz="2000" baseline="-25000" dirty="0" err="1" smtClean="0"/>
              <a:t>int</a:t>
            </a:r>
            <a:endParaRPr lang="fr-FR" sz="2000" baseline="-25000" dirty="0"/>
          </a:p>
        </p:txBody>
      </p:sp>
      <p:sp>
        <p:nvSpPr>
          <p:cNvPr id="20" name="Forme libre 19"/>
          <p:cNvSpPr/>
          <p:nvPr/>
        </p:nvSpPr>
        <p:spPr>
          <a:xfrm>
            <a:off x="2396359" y="3988676"/>
            <a:ext cx="5439103" cy="2270234"/>
          </a:xfrm>
          <a:custGeom>
            <a:avLst/>
            <a:gdLst>
              <a:gd name="connsiteX0" fmla="*/ 5439103 w 5439103"/>
              <a:gd name="connsiteY0" fmla="*/ 1324303 h 2270234"/>
              <a:gd name="connsiteX1" fmla="*/ 3026979 w 5439103"/>
              <a:gd name="connsiteY1" fmla="*/ 2049517 h 2270234"/>
              <a:gd name="connsiteX2" fmla="*/ 0 w 5439103"/>
              <a:gd name="connsiteY2" fmla="*/ 0 h 2270234"/>
              <a:gd name="connsiteX3" fmla="*/ 0 w 5439103"/>
              <a:gd name="connsiteY3" fmla="*/ 0 h 2270234"/>
            </a:gdLst>
            <a:ahLst/>
            <a:cxnLst>
              <a:cxn ang="0">
                <a:pos x="connsiteX0" y="connsiteY0"/>
              </a:cxn>
              <a:cxn ang="0">
                <a:pos x="connsiteX1" y="connsiteY1"/>
              </a:cxn>
              <a:cxn ang="0">
                <a:pos x="connsiteX2" y="connsiteY2"/>
              </a:cxn>
              <a:cxn ang="0">
                <a:pos x="connsiteX3" y="connsiteY3"/>
              </a:cxn>
            </a:cxnLst>
            <a:rect l="l" t="t" r="r" b="b"/>
            <a:pathLst>
              <a:path w="5439103" h="2270234">
                <a:moveTo>
                  <a:pt x="5439103" y="1324303"/>
                </a:moveTo>
                <a:cubicBezTo>
                  <a:pt x="4686299" y="1797268"/>
                  <a:pt x="3933496" y="2270234"/>
                  <a:pt x="3026979" y="2049517"/>
                </a:cubicBezTo>
                <a:cubicBezTo>
                  <a:pt x="2120462" y="1828800"/>
                  <a:pt x="0" y="0"/>
                  <a:pt x="0" y="0"/>
                </a:cubicBezTo>
                <a:lnTo>
                  <a:pt x="0" y="0"/>
                </a:lnTo>
              </a:path>
            </a:pathLst>
          </a:cu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Forme libre 21"/>
          <p:cNvSpPr/>
          <p:nvPr/>
        </p:nvSpPr>
        <p:spPr>
          <a:xfrm>
            <a:off x="1043608" y="4143704"/>
            <a:ext cx="6855372" cy="2714296"/>
          </a:xfrm>
          <a:custGeom>
            <a:avLst/>
            <a:gdLst>
              <a:gd name="connsiteX0" fmla="*/ 6855372 w 6855372"/>
              <a:gd name="connsiteY0" fmla="*/ 1355834 h 2714296"/>
              <a:gd name="connsiteX1" fmla="*/ 5026572 w 6855372"/>
              <a:gd name="connsiteY1" fmla="*/ 2632841 h 2714296"/>
              <a:gd name="connsiteX2" fmla="*/ 691055 w 6855372"/>
              <a:gd name="connsiteY2" fmla="*/ 867103 h 2714296"/>
              <a:gd name="connsiteX3" fmla="*/ 880241 w 6855372"/>
              <a:gd name="connsiteY3" fmla="*/ 0 h 2714296"/>
              <a:gd name="connsiteX4" fmla="*/ 880241 w 6855372"/>
              <a:gd name="connsiteY4" fmla="*/ 0 h 271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372" h="2714296">
                <a:moveTo>
                  <a:pt x="6855372" y="1355834"/>
                </a:moveTo>
                <a:cubicBezTo>
                  <a:pt x="6454665" y="2035065"/>
                  <a:pt x="6053958" y="2714296"/>
                  <a:pt x="5026572" y="2632841"/>
                </a:cubicBezTo>
                <a:cubicBezTo>
                  <a:pt x="3999186" y="2551386"/>
                  <a:pt x="1382110" y="1305910"/>
                  <a:pt x="691055" y="867103"/>
                </a:cubicBezTo>
                <a:cubicBezTo>
                  <a:pt x="0" y="428296"/>
                  <a:pt x="880241" y="0"/>
                  <a:pt x="880241" y="0"/>
                </a:cubicBezTo>
                <a:lnTo>
                  <a:pt x="880241" y="0"/>
                </a:lnTo>
              </a:path>
            </a:pathLst>
          </a:cu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fade">
                                      <p:cBhvr>
                                        <p:cTn id="7" dur="2000"/>
                                        <p:tgtEl>
                                          <p:spTgt spid="92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62"/>
                                        </p:tgtEl>
                                        <p:attrNameLst>
                                          <p:attrName>style.visibility</p:attrName>
                                        </p:attrNameLst>
                                      </p:cBhvr>
                                      <p:to>
                                        <p:strVal val="visible"/>
                                      </p:to>
                                    </p:set>
                                    <p:animEffect transition="in" filter="fade">
                                      <p:cBhvr>
                                        <p:cTn id="12" dur="2000"/>
                                        <p:tgtEl>
                                          <p:spTgt spid="92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53752"/>
            <a:ext cx="9865096" cy="1431032"/>
          </a:xfrm>
        </p:spPr>
        <p:txBody>
          <a:bodyPr>
            <a:normAutofit/>
          </a:bodyPr>
          <a:lstStyle/>
          <a:p>
            <a:r>
              <a:rPr lang="fr-FR" sz="2800" dirty="0" smtClean="0"/>
              <a:t>73) Conséquences</a:t>
            </a:r>
            <a:br>
              <a:rPr lang="fr-FR" sz="2800" dirty="0" smtClean="0"/>
            </a:br>
            <a:r>
              <a:rPr lang="fr-FR" sz="2800" dirty="0" smtClean="0"/>
              <a:t>731) Pression capillaire. Loi de LAPLACE </a:t>
            </a:r>
            <a:br>
              <a:rPr lang="fr-FR" sz="2800" dirty="0" smtClean="0"/>
            </a:br>
            <a:endParaRPr lang="fr-FR" sz="2800" dirty="0"/>
          </a:p>
        </p:txBody>
      </p:sp>
      <p:pic>
        <p:nvPicPr>
          <p:cNvPr id="97284" name="Picture 4"/>
          <p:cNvPicPr>
            <a:picLocks noChangeAspect="1" noChangeArrowheads="1"/>
          </p:cNvPicPr>
          <p:nvPr/>
        </p:nvPicPr>
        <p:blipFill>
          <a:blip r:embed="rId3" cstate="print"/>
          <a:srcRect l="24351" t="50202" r="35802" b="36017"/>
          <a:stretch>
            <a:fillRect/>
          </a:stretch>
        </p:blipFill>
        <p:spPr bwMode="auto">
          <a:xfrm>
            <a:off x="109184" y="1556792"/>
            <a:ext cx="8887845" cy="1728192"/>
          </a:xfrm>
          <a:prstGeom prst="rect">
            <a:avLst/>
          </a:prstGeom>
          <a:noFill/>
          <a:ln w="9525">
            <a:noFill/>
            <a:miter lim="800000"/>
            <a:headEnd/>
            <a:tailEnd/>
          </a:ln>
        </p:spPr>
      </p:pic>
      <p:sp>
        <p:nvSpPr>
          <p:cNvPr id="11" name="ZoneTexte 10"/>
          <p:cNvSpPr txBox="1"/>
          <p:nvPr/>
        </p:nvSpPr>
        <p:spPr>
          <a:xfrm>
            <a:off x="755576" y="4294162"/>
            <a:ext cx="1944216" cy="954107"/>
          </a:xfrm>
          <a:prstGeom prst="rect">
            <a:avLst/>
          </a:prstGeom>
          <a:noFill/>
        </p:spPr>
        <p:txBody>
          <a:bodyPr wrap="square" rtlCol="0">
            <a:spAutoFit/>
          </a:bodyPr>
          <a:lstStyle/>
          <a:p>
            <a:pPr algn="ctr"/>
            <a:r>
              <a:rPr lang="fr-FR" sz="2800" dirty="0" smtClean="0"/>
              <a:t>Résultante nulle</a:t>
            </a:r>
            <a:endParaRPr lang="fr-FR" sz="2800" dirty="0"/>
          </a:p>
        </p:txBody>
      </p:sp>
      <p:sp>
        <p:nvSpPr>
          <p:cNvPr id="12" name="ZoneTexte 11"/>
          <p:cNvSpPr txBox="1"/>
          <p:nvPr/>
        </p:nvSpPr>
        <p:spPr>
          <a:xfrm>
            <a:off x="5724128" y="4078138"/>
            <a:ext cx="1944216" cy="954107"/>
          </a:xfrm>
          <a:prstGeom prst="rect">
            <a:avLst/>
          </a:prstGeom>
          <a:noFill/>
        </p:spPr>
        <p:txBody>
          <a:bodyPr wrap="square" rtlCol="0">
            <a:spAutoFit/>
          </a:bodyPr>
          <a:lstStyle/>
          <a:p>
            <a:pPr algn="ctr"/>
            <a:r>
              <a:rPr lang="fr-FR" sz="2800" dirty="0" smtClean="0"/>
              <a:t>Résultante  non nulle</a:t>
            </a:r>
            <a:endParaRPr lang="fr-FR" sz="2800" dirty="0"/>
          </a:p>
        </p:txBody>
      </p:sp>
      <p:graphicFrame>
        <p:nvGraphicFramePr>
          <p:cNvPr id="97281" name="Object 1"/>
          <p:cNvGraphicFramePr>
            <a:graphicFrameLocks noChangeAspect="1"/>
          </p:cNvGraphicFramePr>
          <p:nvPr/>
        </p:nvGraphicFramePr>
        <p:xfrm>
          <a:off x="971600" y="5662314"/>
          <a:ext cx="1660525" cy="935038"/>
        </p:xfrm>
        <a:graphic>
          <a:graphicData uri="http://schemas.openxmlformats.org/presentationml/2006/ole">
            <mc:AlternateContent xmlns:mc="http://schemas.openxmlformats.org/markup-compatibility/2006">
              <mc:Choice xmlns:v="urn:schemas-microsoft-com:vml" Requires="v">
                <p:oleObj spid="_x0000_s97287" name="Équation" r:id="rId4" imgW="406080" imgH="228600" progId="Equation.3">
                  <p:embed/>
                </p:oleObj>
              </mc:Choice>
              <mc:Fallback>
                <p:oleObj name="Équation" r:id="rId4" imgW="406080" imgH="228600" progId="Equation.3">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5662314"/>
                        <a:ext cx="1660525" cy="935038"/>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97282" name="Object 2"/>
          <p:cNvGraphicFramePr>
            <a:graphicFrameLocks noChangeAspect="1"/>
          </p:cNvGraphicFramePr>
          <p:nvPr/>
        </p:nvGraphicFramePr>
        <p:xfrm>
          <a:off x="6084168" y="5734322"/>
          <a:ext cx="1660525" cy="935038"/>
        </p:xfrm>
        <a:graphic>
          <a:graphicData uri="http://schemas.openxmlformats.org/presentationml/2006/ole">
            <mc:AlternateContent xmlns:mc="http://schemas.openxmlformats.org/markup-compatibility/2006">
              <mc:Choice xmlns:v="urn:schemas-microsoft-com:vml" Requires="v">
                <p:oleObj spid="_x0000_s97288" name="Équation" r:id="rId6" imgW="406080" imgH="228600" progId="Equation.3">
                  <p:embed/>
                </p:oleObj>
              </mc:Choice>
              <mc:Fallback>
                <p:oleObj name="Équation" r:id="rId6" imgW="406080" imgH="22860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168" y="5734322"/>
                        <a:ext cx="1660525" cy="935038"/>
                      </a:xfrm>
                      <a:prstGeom prst="rect">
                        <a:avLst/>
                      </a:prstGeom>
                      <a:solidFill>
                        <a:srgbClr val="FFCC99"/>
                      </a:solidFill>
                      <a:ln w="9525">
                        <a:solidFill>
                          <a:schemeClr val="tx1"/>
                        </a:solidFill>
                        <a:miter lim="800000"/>
                        <a:headEnd/>
                        <a:tailEnd/>
                      </a:ln>
                    </p:spPr>
                  </p:pic>
                </p:oleObj>
              </mc:Fallback>
            </mc:AlternateContent>
          </a:graphicData>
        </a:graphic>
      </p:graphicFrame>
      <p:sp>
        <p:nvSpPr>
          <p:cNvPr id="8" name="ZoneTexte 7"/>
          <p:cNvSpPr txBox="1"/>
          <p:nvPr/>
        </p:nvSpPr>
        <p:spPr>
          <a:xfrm>
            <a:off x="175320" y="3270126"/>
            <a:ext cx="3528392" cy="584775"/>
          </a:xfrm>
          <a:prstGeom prst="rect">
            <a:avLst/>
          </a:prstGeom>
          <a:noFill/>
        </p:spPr>
        <p:txBody>
          <a:bodyPr wrap="square" rtlCol="0">
            <a:spAutoFit/>
          </a:bodyPr>
          <a:lstStyle/>
          <a:p>
            <a:pPr algn="ctr"/>
            <a:r>
              <a:rPr lang="fr-FR" sz="3200" dirty="0" smtClean="0"/>
              <a:t>Courbure nulle</a:t>
            </a:r>
            <a:endParaRPr lang="fr-FR" sz="3200" dirty="0"/>
          </a:p>
        </p:txBody>
      </p:sp>
      <p:sp>
        <p:nvSpPr>
          <p:cNvPr id="9" name="ZoneTexte 8"/>
          <p:cNvSpPr txBox="1"/>
          <p:nvPr/>
        </p:nvSpPr>
        <p:spPr>
          <a:xfrm>
            <a:off x="5148064" y="3246884"/>
            <a:ext cx="3528392" cy="584775"/>
          </a:xfrm>
          <a:prstGeom prst="rect">
            <a:avLst/>
          </a:prstGeom>
          <a:noFill/>
        </p:spPr>
        <p:txBody>
          <a:bodyPr wrap="square" rtlCol="0">
            <a:spAutoFit/>
          </a:bodyPr>
          <a:lstStyle/>
          <a:p>
            <a:pPr algn="ctr"/>
            <a:r>
              <a:rPr lang="fr-FR" sz="3200" dirty="0" smtClean="0"/>
              <a:t>Courbure existante</a:t>
            </a:r>
            <a:endParaRPr lang="fr-FR"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7281"/>
                                        </p:tgtEl>
                                        <p:attrNameLst>
                                          <p:attrName>style.visibility</p:attrName>
                                        </p:attrNameLst>
                                      </p:cBhvr>
                                      <p:to>
                                        <p:strVal val="visible"/>
                                      </p:to>
                                    </p:set>
                                    <p:animEffect transition="in" filter="fade">
                                      <p:cBhvr>
                                        <p:cTn id="15" dur="2000"/>
                                        <p:tgtEl>
                                          <p:spTgt spid="9728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7282"/>
                                        </p:tgtEl>
                                        <p:attrNameLst>
                                          <p:attrName>style.visibility</p:attrName>
                                        </p:attrNameLst>
                                      </p:cBhvr>
                                      <p:to>
                                        <p:strVal val="visible"/>
                                      </p:to>
                                    </p:set>
                                    <p:animEffect transition="in" filter="fade">
                                      <p:cBhvr>
                                        <p:cTn id="20" dur="20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53752"/>
            <a:ext cx="9865096" cy="1431032"/>
          </a:xfrm>
        </p:spPr>
        <p:txBody>
          <a:bodyPr>
            <a:normAutofit/>
          </a:bodyPr>
          <a:lstStyle/>
          <a:p>
            <a:r>
              <a:rPr lang="fr-FR" sz="2800" dirty="0" smtClean="0"/>
              <a:t>73) Conséquences</a:t>
            </a:r>
            <a:br>
              <a:rPr lang="fr-FR" sz="2800" dirty="0" smtClean="0"/>
            </a:br>
            <a:r>
              <a:rPr lang="fr-FR" sz="2800" dirty="0" smtClean="0"/>
              <a:t>731) Pression capillaire. Loi de LAPLACE </a:t>
            </a:r>
            <a:br>
              <a:rPr lang="fr-FR" sz="2800" dirty="0" smtClean="0"/>
            </a:br>
            <a:endParaRPr lang="fr-FR" sz="2800" dirty="0"/>
          </a:p>
        </p:txBody>
      </p:sp>
      <p:pic>
        <p:nvPicPr>
          <p:cNvPr id="97284" name="Picture 4"/>
          <p:cNvPicPr>
            <a:picLocks noChangeAspect="1" noChangeArrowheads="1"/>
          </p:cNvPicPr>
          <p:nvPr/>
        </p:nvPicPr>
        <p:blipFill>
          <a:blip r:embed="rId3" cstate="print"/>
          <a:srcRect l="24351" t="50202" r="35802" b="36017"/>
          <a:stretch>
            <a:fillRect/>
          </a:stretch>
        </p:blipFill>
        <p:spPr bwMode="auto">
          <a:xfrm>
            <a:off x="109184" y="1556792"/>
            <a:ext cx="8887845" cy="1728192"/>
          </a:xfrm>
          <a:prstGeom prst="rect">
            <a:avLst/>
          </a:prstGeom>
          <a:noFill/>
          <a:ln w="9525">
            <a:noFill/>
            <a:miter lim="800000"/>
            <a:headEnd/>
            <a:tailEnd/>
          </a:ln>
        </p:spPr>
      </p:pic>
      <p:sp>
        <p:nvSpPr>
          <p:cNvPr id="11" name="ZoneTexte 10"/>
          <p:cNvSpPr txBox="1"/>
          <p:nvPr/>
        </p:nvSpPr>
        <p:spPr>
          <a:xfrm>
            <a:off x="755576" y="4294162"/>
            <a:ext cx="1944216" cy="954107"/>
          </a:xfrm>
          <a:prstGeom prst="rect">
            <a:avLst/>
          </a:prstGeom>
          <a:noFill/>
        </p:spPr>
        <p:txBody>
          <a:bodyPr wrap="square" rtlCol="0">
            <a:spAutoFit/>
          </a:bodyPr>
          <a:lstStyle/>
          <a:p>
            <a:pPr algn="ctr"/>
            <a:r>
              <a:rPr lang="fr-FR" sz="2800" dirty="0" smtClean="0"/>
              <a:t>Résultante nulle</a:t>
            </a:r>
            <a:endParaRPr lang="fr-FR" sz="2800" dirty="0"/>
          </a:p>
        </p:txBody>
      </p:sp>
      <p:sp>
        <p:nvSpPr>
          <p:cNvPr id="12" name="ZoneTexte 11"/>
          <p:cNvSpPr txBox="1"/>
          <p:nvPr/>
        </p:nvSpPr>
        <p:spPr>
          <a:xfrm>
            <a:off x="5868144" y="4437112"/>
            <a:ext cx="1944216" cy="954107"/>
          </a:xfrm>
          <a:prstGeom prst="rect">
            <a:avLst/>
          </a:prstGeom>
          <a:noFill/>
        </p:spPr>
        <p:txBody>
          <a:bodyPr wrap="square" rtlCol="0">
            <a:spAutoFit/>
          </a:bodyPr>
          <a:lstStyle/>
          <a:p>
            <a:pPr algn="ctr"/>
            <a:r>
              <a:rPr lang="fr-FR" sz="2800" dirty="0" smtClean="0"/>
              <a:t>Résultante  non nulle</a:t>
            </a:r>
            <a:endParaRPr lang="fr-FR" sz="2800" dirty="0"/>
          </a:p>
        </p:txBody>
      </p:sp>
      <p:graphicFrame>
        <p:nvGraphicFramePr>
          <p:cNvPr id="97281" name="Object 1"/>
          <p:cNvGraphicFramePr>
            <a:graphicFrameLocks noChangeAspect="1"/>
          </p:cNvGraphicFramePr>
          <p:nvPr/>
        </p:nvGraphicFramePr>
        <p:xfrm>
          <a:off x="971600" y="5662314"/>
          <a:ext cx="1660525" cy="935038"/>
        </p:xfrm>
        <a:graphic>
          <a:graphicData uri="http://schemas.openxmlformats.org/presentationml/2006/ole">
            <mc:AlternateContent xmlns:mc="http://schemas.openxmlformats.org/markup-compatibility/2006">
              <mc:Choice xmlns:v="urn:schemas-microsoft-com:vml" Requires="v">
                <p:oleObj spid="_x0000_s208904" name="Équation" r:id="rId4" imgW="406080" imgH="228600" progId="Equation.3">
                  <p:embed/>
                </p:oleObj>
              </mc:Choice>
              <mc:Fallback>
                <p:oleObj name="Équation" r:id="rId4" imgW="406080" imgH="2286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5662314"/>
                        <a:ext cx="1660525" cy="935038"/>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97282" name="Object 2"/>
          <p:cNvGraphicFramePr>
            <a:graphicFrameLocks noChangeAspect="1"/>
          </p:cNvGraphicFramePr>
          <p:nvPr/>
        </p:nvGraphicFramePr>
        <p:xfrm>
          <a:off x="6084168" y="5734322"/>
          <a:ext cx="1660525" cy="935038"/>
        </p:xfrm>
        <a:graphic>
          <a:graphicData uri="http://schemas.openxmlformats.org/presentationml/2006/ole">
            <mc:AlternateContent xmlns:mc="http://schemas.openxmlformats.org/markup-compatibility/2006">
              <mc:Choice xmlns:v="urn:schemas-microsoft-com:vml" Requires="v">
                <p:oleObj spid="_x0000_s208905" name="Équation" r:id="rId6" imgW="406080" imgH="228600" progId="Equation.3">
                  <p:embed/>
                </p:oleObj>
              </mc:Choice>
              <mc:Fallback>
                <p:oleObj name="Équation" r:id="rId6" imgW="406080" imgH="2286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168" y="5734322"/>
                        <a:ext cx="1660525" cy="935038"/>
                      </a:xfrm>
                      <a:prstGeom prst="rect">
                        <a:avLst/>
                      </a:prstGeom>
                      <a:solidFill>
                        <a:srgbClr val="FFCC99"/>
                      </a:solidFill>
                      <a:ln w="9525">
                        <a:solidFill>
                          <a:schemeClr val="tx1"/>
                        </a:solidFill>
                        <a:miter lim="800000"/>
                        <a:headEnd/>
                        <a:tailEnd/>
                      </a:ln>
                    </p:spPr>
                  </p:pic>
                </p:oleObj>
              </mc:Fallback>
            </mc:AlternateContent>
          </a:graphicData>
        </a:graphic>
      </p:graphicFrame>
      <p:sp>
        <p:nvSpPr>
          <p:cNvPr id="8" name="ZoneTexte 7"/>
          <p:cNvSpPr txBox="1"/>
          <p:nvPr/>
        </p:nvSpPr>
        <p:spPr>
          <a:xfrm>
            <a:off x="175320" y="3270126"/>
            <a:ext cx="3528392" cy="584775"/>
          </a:xfrm>
          <a:prstGeom prst="rect">
            <a:avLst/>
          </a:prstGeom>
          <a:noFill/>
        </p:spPr>
        <p:txBody>
          <a:bodyPr wrap="square" rtlCol="0">
            <a:spAutoFit/>
          </a:bodyPr>
          <a:lstStyle/>
          <a:p>
            <a:pPr algn="ctr"/>
            <a:r>
              <a:rPr lang="fr-FR" sz="3200" dirty="0" smtClean="0"/>
              <a:t>Courbure nulle</a:t>
            </a:r>
            <a:endParaRPr lang="fr-FR" sz="3200" dirty="0"/>
          </a:p>
        </p:txBody>
      </p:sp>
      <p:sp>
        <p:nvSpPr>
          <p:cNvPr id="9" name="ZoneTexte 8"/>
          <p:cNvSpPr txBox="1"/>
          <p:nvPr/>
        </p:nvSpPr>
        <p:spPr>
          <a:xfrm>
            <a:off x="5220072" y="3789040"/>
            <a:ext cx="3528392" cy="584775"/>
          </a:xfrm>
          <a:prstGeom prst="rect">
            <a:avLst/>
          </a:prstGeom>
          <a:noFill/>
        </p:spPr>
        <p:txBody>
          <a:bodyPr wrap="square" rtlCol="0">
            <a:spAutoFit/>
          </a:bodyPr>
          <a:lstStyle/>
          <a:p>
            <a:pPr algn="ctr"/>
            <a:r>
              <a:rPr lang="fr-FR" sz="3200" dirty="0" smtClean="0"/>
              <a:t>Courbure existante</a:t>
            </a:r>
            <a:endParaRPr lang="fr-FR" sz="3200" dirty="0"/>
          </a:p>
        </p:txBody>
      </p:sp>
      <p:cxnSp>
        <p:nvCxnSpPr>
          <p:cNvPr id="13" name="Connecteur droit 12"/>
          <p:cNvCxnSpPr/>
          <p:nvPr/>
        </p:nvCxnSpPr>
        <p:spPr>
          <a:xfrm>
            <a:off x="6452834" y="1196752"/>
            <a:ext cx="0" cy="2520280"/>
          </a:xfrm>
          <a:prstGeom prst="line">
            <a:avLst/>
          </a:prstGeom>
          <a:ln w="1905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a:off x="6450146" y="2340254"/>
            <a:ext cx="0" cy="5400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6159176" y="1124744"/>
            <a:ext cx="216024" cy="369332"/>
          </a:xfrm>
          <a:prstGeom prst="rect">
            <a:avLst/>
          </a:prstGeom>
          <a:noFill/>
        </p:spPr>
        <p:txBody>
          <a:bodyPr wrap="square" rtlCol="0">
            <a:spAutoFit/>
          </a:bodyPr>
          <a:lstStyle/>
          <a:p>
            <a:r>
              <a:rPr lang="fr-FR" dirty="0" smtClean="0"/>
              <a:t>z</a:t>
            </a:r>
            <a:endParaRPr lang="fr-FR" dirty="0"/>
          </a:p>
        </p:txBody>
      </p:sp>
      <p:cxnSp>
        <p:nvCxnSpPr>
          <p:cNvPr id="21" name="Connecteur droit 20"/>
          <p:cNvCxnSpPr/>
          <p:nvPr/>
        </p:nvCxnSpPr>
        <p:spPr>
          <a:xfrm flipV="1">
            <a:off x="5951404" y="2861562"/>
            <a:ext cx="1599176" cy="862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3923928" y="2357506"/>
            <a:ext cx="4968552" cy="0"/>
          </a:xfrm>
          <a:prstGeom prst="line">
            <a:avLst/>
          </a:prstGeom>
          <a:ln w="1905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3995936" y="2046596"/>
            <a:ext cx="216024" cy="369332"/>
          </a:xfrm>
          <a:prstGeom prst="rect">
            <a:avLst/>
          </a:prstGeom>
          <a:noFill/>
        </p:spPr>
        <p:txBody>
          <a:bodyPr wrap="square" rtlCol="0">
            <a:spAutoFit/>
          </a:bodyPr>
          <a:lstStyle/>
          <a:p>
            <a:r>
              <a:rPr lang="fr-FR" dirty="0" smtClean="0"/>
              <a:t>x</a:t>
            </a:r>
            <a:endParaRPr lang="fr-FR" dirty="0"/>
          </a:p>
        </p:txBody>
      </p:sp>
      <p:cxnSp>
        <p:nvCxnSpPr>
          <p:cNvPr id="27" name="Connecteur droit 26"/>
          <p:cNvCxnSpPr/>
          <p:nvPr/>
        </p:nvCxnSpPr>
        <p:spPr>
          <a:xfrm rot="16200000">
            <a:off x="6041038" y="2619098"/>
            <a:ext cx="432048"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6234122" y="2348880"/>
            <a:ext cx="224650"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H="1">
            <a:off x="7092280" y="2338266"/>
            <a:ext cx="0" cy="5400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flipV="1">
            <a:off x="7083654" y="2348880"/>
            <a:ext cx="224650"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rot="16200000">
            <a:off x="7050714" y="2623048"/>
            <a:ext cx="432048"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7281"/>
                                        </p:tgtEl>
                                        <p:attrNameLst>
                                          <p:attrName>style.visibility</p:attrName>
                                        </p:attrNameLst>
                                      </p:cBhvr>
                                      <p:to>
                                        <p:strVal val="visible"/>
                                      </p:to>
                                    </p:set>
                                    <p:animEffect transition="in" filter="fade">
                                      <p:cBhvr>
                                        <p:cTn id="15" dur="2000"/>
                                        <p:tgtEl>
                                          <p:spTgt spid="9728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7282"/>
                                        </p:tgtEl>
                                        <p:attrNameLst>
                                          <p:attrName>style.visibility</p:attrName>
                                        </p:attrNameLst>
                                      </p:cBhvr>
                                      <p:to>
                                        <p:strVal val="visible"/>
                                      </p:to>
                                    </p:set>
                                    <p:animEffect transition="in" filter="fade">
                                      <p:cBhvr>
                                        <p:cTn id="20" dur="2000"/>
                                        <p:tgtEl>
                                          <p:spTgt spid="9728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0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0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0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0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2000"/>
                                        <p:tgtEl>
                                          <p:spTgt spid="36"/>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20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2000"/>
                                        <p:tgtEl>
                                          <p:spTgt spid="27"/>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2000"/>
                                        <p:tgtEl>
                                          <p:spTgt spid="38"/>
                                        </p:tgtEl>
                                      </p:cBhvr>
                                    </p:animEffect>
                                  </p:childTnLst>
                                </p:cTn>
                              </p:par>
                              <p:par>
                                <p:cTn id="54" presetID="10"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20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752"/>
            <a:ext cx="8229600" cy="1143000"/>
          </a:xfrm>
        </p:spPr>
        <p:txBody>
          <a:bodyPr>
            <a:normAutofit fontScale="90000"/>
          </a:bodyPr>
          <a:lstStyle/>
          <a:p>
            <a:r>
              <a:rPr lang="fr-FR" dirty="0" smtClean="0"/>
              <a:t>71) Lois fondamentales. Rappels</a:t>
            </a:r>
            <a:br>
              <a:rPr lang="fr-FR" dirty="0" smtClean="0"/>
            </a:br>
            <a:r>
              <a:rPr lang="fr-FR" dirty="0" smtClean="0"/>
              <a:t>711) Pression dans un fluide</a:t>
            </a:r>
            <a:endParaRPr lang="fr-FR" dirty="0"/>
          </a:p>
        </p:txBody>
      </p:sp>
      <p:pic>
        <p:nvPicPr>
          <p:cNvPr id="50178" name="Picture 2"/>
          <p:cNvPicPr>
            <a:picLocks noChangeAspect="1" noChangeArrowheads="1"/>
          </p:cNvPicPr>
          <p:nvPr/>
        </p:nvPicPr>
        <p:blipFill>
          <a:blip r:embed="rId2" cstate="print"/>
          <a:srcRect l="42696" t="34168" r="19676" b="29367"/>
          <a:stretch>
            <a:fillRect/>
          </a:stretch>
        </p:blipFill>
        <p:spPr bwMode="auto">
          <a:xfrm>
            <a:off x="3923928" y="1484784"/>
            <a:ext cx="5019597" cy="2736304"/>
          </a:xfrm>
          <a:prstGeom prst="rect">
            <a:avLst/>
          </a:prstGeom>
          <a:noFill/>
          <a:ln w="9525">
            <a:noFill/>
            <a:miter lim="800000"/>
            <a:headEnd/>
            <a:tailEnd/>
          </a:ln>
        </p:spPr>
      </p:pic>
      <p:pic>
        <p:nvPicPr>
          <p:cNvPr id="4" name="Picture 1"/>
          <p:cNvPicPr>
            <a:picLocks noChangeAspect="1" noChangeArrowheads="1"/>
          </p:cNvPicPr>
          <p:nvPr/>
        </p:nvPicPr>
        <p:blipFill>
          <a:blip r:embed="rId3" cstate="print"/>
          <a:srcRect l="37600" t="34566" r="30113" b="41901"/>
          <a:stretch>
            <a:fillRect/>
          </a:stretch>
        </p:blipFill>
        <p:spPr bwMode="auto">
          <a:xfrm>
            <a:off x="395536" y="4369900"/>
            <a:ext cx="5904656" cy="2420888"/>
          </a:xfrm>
          <a:prstGeom prst="rect">
            <a:avLst/>
          </a:prstGeom>
          <a:noFill/>
          <a:ln w="9525">
            <a:noFill/>
            <a:miter lim="800000"/>
            <a:headEnd/>
            <a:tailEnd/>
          </a:ln>
        </p:spPr>
      </p:pic>
      <p:sp>
        <p:nvSpPr>
          <p:cNvPr id="6" name="ZoneTexte 5"/>
          <p:cNvSpPr txBox="1"/>
          <p:nvPr/>
        </p:nvSpPr>
        <p:spPr>
          <a:xfrm>
            <a:off x="323528" y="1556792"/>
            <a:ext cx="2088232" cy="646331"/>
          </a:xfrm>
          <a:prstGeom prst="rect">
            <a:avLst/>
          </a:prstGeom>
          <a:noFill/>
        </p:spPr>
        <p:txBody>
          <a:bodyPr wrap="square" rtlCol="0">
            <a:spAutoFit/>
          </a:bodyPr>
          <a:lstStyle/>
          <a:p>
            <a:r>
              <a:rPr lang="fr-FR" sz="3600" dirty="0" smtClean="0"/>
              <a:t>Définition</a:t>
            </a:r>
            <a:endParaRPr lang="fr-FR" sz="36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txBox="1">
            <a:spLocks/>
          </p:cNvSpPr>
          <p:nvPr/>
        </p:nvSpPr>
        <p:spPr>
          <a:xfrm>
            <a:off x="-468560" y="53752"/>
            <a:ext cx="9865096"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2800" b="0" i="0" u="none" strike="noStrike" kern="1200" cap="none" spc="0" normalizeH="0" baseline="0" noProof="0" dirty="0" smtClean="0">
                <a:ln>
                  <a:noFill/>
                </a:ln>
                <a:solidFill>
                  <a:schemeClr val="tx1"/>
                </a:solidFill>
                <a:effectLst/>
                <a:uLnTx/>
                <a:uFillTx/>
                <a:latin typeface="+mj-lt"/>
                <a:ea typeface="+mj-ea"/>
                <a:cs typeface="+mj-cs"/>
              </a:rPr>
              <a:t>73) Conséquences</a:t>
            </a:r>
            <a:br>
              <a:rPr kumimoji="0" lang="fr-FR" sz="2800" b="0" i="0" u="none" strike="noStrike" kern="1200" cap="none" spc="0" normalizeH="0" baseline="0" noProof="0" dirty="0" smtClean="0">
                <a:ln>
                  <a:noFill/>
                </a:ln>
                <a:solidFill>
                  <a:schemeClr val="tx1"/>
                </a:solidFill>
                <a:effectLst/>
                <a:uLnTx/>
                <a:uFillTx/>
                <a:latin typeface="+mj-lt"/>
                <a:ea typeface="+mj-ea"/>
                <a:cs typeface="+mj-cs"/>
              </a:rPr>
            </a:br>
            <a:r>
              <a:rPr kumimoji="0" lang="fr-FR" sz="2800" b="0" i="0" u="none" strike="noStrike" kern="1200" cap="none" spc="0" normalizeH="0" baseline="0" noProof="0" dirty="0" smtClean="0">
                <a:ln>
                  <a:noFill/>
                </a:ln>
                <a:solidFill>
                  <a:schemeClr val="tx1"/>
                </a:solidFill>
                <a:effectLst/>
                <a:uLnTx/>
                <a:uFillTx/>
                <a:latin typeface="+mj-lt"/>
                <a:ea typeface="+mj-ea"/>
                <a:cs typeface="+mj-cs"/>
              </a:rPr>
              <a:t>731) Pression capillaire. Loi de LAPLACE </a:t>
            </a:r>
            <a:br>
              <a:rPr kumimoji="0" lang="fr-FR" sz="2800" b="0" i="0" u="none" strike="noStrike" kern="1200" cap="none" spc="0" normalizeH="0" baseline="0" noProof="0" dirty="0" smtClean="0">
                <a:ln>
                  <a:noFill/>
                </a:ln>
                <a:solidFill>
                  <a:schemeClr val="tx1"/>
                </a:solidFill>
                <a:effectLst/>
                <a:uLnTx/>
                <a:uFillTx/>
                <a:latin typeface="+mj-lt"/>
                <a:ea typeface="+mj-ea"/>
                <a:cs typeface="+mj-cs"/>
              </a:rPr>
            </a:br>
            <a:endParaRPr kumimoji="0" lang="fr-FR" sz="28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93186" name="Object 2"/>
          <p:cNvGraphicFramePr>
            <a:graphicFrameLocks noChangeAspect="1"/>
          </p:cNvGraphicFramePr>
          <p:nvPr/>
        </p:nvGraphicFramePr>
        <p:xfrm>
          <a:off x="6156176" y="3212976"/>
          <a:ext cx="2073275" cy="1611312"/>
        </p:xfrm>
        <a:graphic>
          <a:graphicData uri="http://schemas.openxmlformats.org/presentationml/2006/ole">
            <mc:AlternateContent xmlns:mc="http://schemas.openxmlformats.org/markup-compatibility/2006">
              <mc:Choice xmlns:v="urn:schemas-microsoft-com:vml" Requires="v">
                <p:oleObj spid="_x0000_s93189" name="Équation" r:id="rId4" imgW="507960" imgH="393480" progId="Equation.3">
                  <p:embed/>
                </p:oleObj>
              </mc:Choice>
              <mc:Fallback>
                <p:oleObj name="Équation" r:id="rId4" imgW="507960" imgH="393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3212976"/>
                        <a:ext cx="2073275" cy="1611312"/>
                      </a:xfrm>
                      <a:prstGeom prst="rect">
                        <a:avLst/>
                      </a:prstGeom>
                      <a:solidFill>
                        <a:srgbClr val="FFCC99"/>
                      </a:solidFill>
                      <a:ln w="9525">
                        <a:solidFill>
                          <a:schemeClr val="tx1"/>
                        </a:solidFill>
                        <a:miter lim="800000"/>
                        <a:headEnd/>
                        <a:tailEnd/>
                      </a:ln>
                    </p:spPr>
                  </p:pic>
                </p:oleObj>
              </mc:Fallback>
            </mc:AlternateContent>
          </a:graphicData>
        </a:graphic>
      </p:graphicFrame>
      <p:pic>
        <p:nvPicPr>
          <p:cNvPr id="93187" name="Picture 3"/>
          <p:cNvPicPr>
            <a:picLocks noChangeAspect="1" noChangeArrowheads="1"/>
          </p:cNvPicPr>
          <p:nvPr/>
        </p:nvPicPr>
        <p:blipFill>
          <a:blip r:embed="rId6" cstate="print"/>
          <a:srcRect l="34866" t="40519" r="49181" b="36391"/>
          <a:stretch>
            <a:fillRect/>
          </a:stretch>
        </p:blipFill>
        <p:spPr bwMode="auto">
          <a:xfrm>
            <a:off x="539552" y="2348880"/>
            <a:ext cx="3816424" cy="3105635"/>
          </a:xfrm>
          <a:prstGeom prst="rect">
            <a:avLst/>
          </a:prstGeom>
          <a:solidFill>
            <a:srgbClr val="FF0000"/>
          </a:solidFill>
          <a:ln w="9525">
            <a:noFill/>
            <a:miter lim="800000"/>
            <a:headEnd/>
            <a:tailEnd/>
          </a:ln>
        </p:spPr>
      </p:pic>
      <p:sp>
        <p:nvSpPr>
          <p:cNvPr id="11" name="ZoneTexte 10"/>
          <p:cNvSpPr txBox="1"/>
          <p:nvPr/>
        </p:nvSpPr>
        <p:spPr>
          <a:xfrm>
            <a:off x="395536" y="1268760"/>
            <a:ext cx="8352928" cy="954107"/>
          </a:xfrm>
          <a:prstGeom prst="rect">
            <a:avLst/>
          </a:prstGeom>
          <a:noFill/>
        </p:spPr>
        <p:txBody>
          <a:bodyPr wrap="square" rtlCol="0">
            <a:spAutoFit/>
          </a:bodyPr>
          <a:lstStyle/>
          <a:p>
            <a:pPr algn="ctr"/>
            <a:r>
              <a:rPr lang="fr-FR" sz="2800" dirty="0" smtClean="0"/>
              <a:t>Cas de la goutte de liquide sphérique : surpression due à la courbure  d’</a:t>
            </a:r>
            <a:r>
              <a:rPr lang="fr-FR" sz="2800" b="1" dirty="0" smtClean="0"/>
              <a:t>UNE</a:t>
            </a:r>
            <a:r>
              <a:rPr lang="fr-FR" sz="2800" dirty="0" smtClean="0"/>
              <a:t> surface libre </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fade">
                                      <p:cBhvr>
                                        <p:cTn id="7" dur="20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9"/>
          <p:cNvGrpSpPr/>
          <p:nvPr/>
        </p:nvGrpSpPr>
        <p:grpSpPr>
          <a:xfrm>
            <a:off x="323528" y="1556792"/>
            <a:ext cx="2700808" cy="3024336"/>
            <a:chOff x="1007096" y="2132856"/>
            <a:chExt cx="3060848" cy="3256725"/>
          </a:xfrm>
        </p:grpSpPr>
        <p:pic>
          <p:nvPicPr>
            <p:cNvPr id="1026" name="Picture 2" descr="J:\z Dossiers travaillés depuis le 28_06\schéma_laplace.jpg"/>
            <p:cNvPicPr>
              <a:picLocks noChangeAspect="1" noChangeArrowheads="1"/>
            </p:cNvPicPr>
            <p:nvPr/>
          </p:nvPicPr>
          <p:blipFill>
            <a:blip r:embed="rId4" cstate="print"/>
            <a:srcRect l="63972" t="66149" r="14381" b="15115"/>
            <a:stretch>
              <a:fillRect/>
            </a:stretch>
          </p:blipFill>
          <p:spPr bwMode="auto">
            <a:xfrm>
              <a:off x="1007096" y="2132856"/>
              <a:ext cx="2664296" cy="3256725"/>
            </a:xfrm>
            <a:prstGeom prst="rect">
              <a:avLst/>
            </a:prstGeom>
            <a:noFill/>
          </p:spPr>
        </p:pic>
        <p:sp>
          <p:nvSpPr>
            <p:cNvPr id="6" name="Rectangle 5"/>
            <p:cNvSpPr/>
            <p:nvPr/>
          </p:nvSpPr>
          <p:spPr>
            <a:xfrm>
              <a:off x="3131840" y="5013176"/>
              <a:ext cx="93610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itre 1"/>
          <p:cNvSpPr txBox="1">
            <a:spLocks/>
          </p:cNvSpPr>
          <p:nvPr/>
        </p:nvSpPr>
        <p:spPr>
          <a:xfrm>
            <a:off x="-468560" y="53752"/>
            <a:ext cx="9865096"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2800" b="0" i="0" u="none" strike="noStrike" kern="1200" cap="none" spc="0" normalizeH="0" baseline="0" noProof="0" dirty="0" smtClean="0">
                <a:ln>
                  <a:noFill/>
                </a:ln>
                <a:solidFill>
                  <a:schemeClr val="tx1"/>
                </a:solidFill>
                <a:effectLst/>
                <a:uLnTx/>
                <a:uFillTx/>
                <a:latin typeface="+mj-lt"/>
                <a:ea typeface="+mj-ea"/>
                <a:cs typeface="+mj-cs"/>
              </a:rPr>
              <a:t>73) Conséquences</a:t>
            </a:r>
            <a:br>
              <a:rPr kumimoji="0" lang="fr-FR" sz="2800" b="0" i="0" u="none" strike="noStrike" kern="1200" cap="none" spc="0" normalizeH="0" baseline="0" noProof="0" dirty="0" smtClean="0">
                <a:ln>
                  <a:noFill/>
                </a:ln>
                <a:solidFill>
                  <a:schemeClr val="tx1"/>
                </a:solidFill>
                <a:effectLst/>
                <a:uLnTx/>
                <a:uFillTx/>
                <a:latin typeface="+mj-lt"/>
                <a:ea typeface="+mj-ea"/>
                <a:cs typeface="+mj-cs"/>
              </a:rPr>
            </a:br>
            <a:r>
              <a:rPr kumimoji="0" lang="fr-FR" sz="2800" b="0" i="0" u="none" strike="noStrike" kern="1200" cap="none" spc="0" normalizeH="0" baseline="0" noProof="0" dirty="0" smtClean="0">
                <a:ln>
                  <a:noFill/>
                </a:ln>
                <a:solidFill>
                  <a:schemeClr val="tx1"/>
                </a:solidFill>
                <a:effectLst/>
                <a:uLnTx/>
                <a:uFillTx/>
                <a:latin typeface="+mj-lt"/>
                <a:ea typeface="+mj-ea"/>
                <a:cs typeface="+mj-cs"/>
              </a:rPr>
              <a:t>731) Pression capillaire. Loi de LAPLACE </a:t>
            </a:r>
            <a:br>
              <a:rPr kumimoji="0" lang="fr-FR" sz="2800" b="0" i="0" u="none" strike="noStrike" kern="1200" cap="none" spc="0" normalizeH="0" baseline="0" noProof="0" dirty="0" smtClean="0">
                <a:ln>
                  <a:noFill/>
                </a:ln>
                <a:solidFill>
                  <a:schemeClr val="tx1"/>
                </a:solidFill>
                <a:effectLst/>
                <a:uLnTx/>
                <a:uFillTx/>
                <a:latin typeface="+mj-lt"/>
                <a:ea typeface="+mj-ea"/>
                <a:cs typeface="+mj-cs"/>
              </a:rPr>
            </a:br>
            <a:endParaRPr kumimoji="0" lang="fr-FR" sz="28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93186" name="Object 2"/>
          <p:cNvGraphicFramePr>
            <a:graphicFrameLocks noChangeAspect="1"/>
          </p:cNvGraphicFramePr>
          <p:nvPr/>
        </p:nvGraphicFramePr>
        <p:xfrm>
          <a:off x="4427984" y="2276872"/>
          <a:ext cx="3891285" cy="1902050"/>
        </p:xfrm>
        <a:graphic>
          <a:graphicData uri="http://schemas.openxmlformats.org/presentationml/2006/ole">
            <mc:AlternateContent xmlns:mc="http://schemas.openxmlformats.org/markup-compatibility/2006">
              <mc:Choice xmlns:v="urn:schemas-microsoft-com:vml" Requires="v">
                <p:oleObj spid="_x0000_s185349" name="Équation" r:id="rId5" imgW="1041120" imgH="507960" progId="Equation.3">
                  <p:embed/>
                </p:oleObj>
              </mc:Choice>
              <mc:Fallback>
                <p:oleObj name="Équation" r:id="rId5" imgW="1041120" imgH="50796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984" y="2276872"/>
                        <a:ext cx="3891285" cy="1902050"/>
                      </a:xfrm>
                      <a:prstGeom prst="rect">
                        <a:avLst/>
                      </a:prstGeom>
                      <a:solidFill>
                        <a:srgbClr val="FFCC99"/>
                      </a:solidFill>
                      <a:ln w="9525">
                        <a:solidFill>
                          <a:schemeClr val="tx1"/>
                        </a:solidFill>
                        <a:miter lim="800000"/>
                        <a:headEnd/>
                        <a:tailEnd/>
                      </a:ln>
                    </p:spPr>
                  </p:pic>
                </p:oleObj>
              </mc:Fallback>
            </mc:AlternateContent>
          </a:graphicData>
        </a:graphic>
      </p:graphicFrame>
      <p:sp>
        <p:nvSpPr>
          <p:cNvPr id="9" name="ZoneTexte 8"/>
          <p:cNvSpPr txBox="1"/>
          <p:nvPr/>
        </p:nvSpPr>
        <p:spPr>
          <a:xfrm>
            <a:off x="1619672" y="1196752"/>
            <a:ext cx="7128792" cy="584775"/>
          </a:xfrm>
          <a:prstGeom prst="rect">
            <a:avLst/>
          </a:prstGeom>
          <a:noFill/>
        </p:spPr>
        <p:txBody>
          <a:bodyPr wrap="square" rtlCol="0">
            <a:spAutoFit/>
          </a:bodyPr>
          <a:lstStyle/>
          <a:p>
            <a:pPr algn="ctr"/>
            <a:r>
              <a:rPr lang="fr-FR" sz="3200" dirty="0" smtClean="0"/>
              <a:t>Généralisation (courbure quelconque)</a:t>
            </a:r>
            <a:endParaRPr lang="fr-FR" sz="3200" dirty="0"/>
          </a:p>
        </p:txBody>
      </p:sp>
      <p:pic>
        <p:nvPicPr>
          <p:cNvPr id="185347" name="Picture 3"/>
          <p:cNvPicPr>
            <a:picLocks noChangeAspect="1" noChangeArrowheads="1"/>
          </p:cNvPicPr>
          <p:nvPr/>
        </p:nvPicPr>
        <p:blipFill>
          <a:blip r:embed="rId7" cstate="print"/>
          <a:srcRect l="31818" t="38016" r="53239" b="42297"/>
          <a:stretch>
            <a:fillRect/>
          </a:stretch>
        </p:blipFill>
        <p:spPr bwMode="auto">
          <a:xfrm>
            <a:off x="1547664" y="4511072"/>
            <a:ext cx="3168352" cy="234692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fade">
                                      <p:cBhvr>
                                        <p:cTn id="7" dur="20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cstate="print"/>
          <a:srcRect/>
          <a:stretch>
            <a:fillRect/>
          </a:stretch>
        </p:blipFill>
        <p:spPr bwMode="auto">
          <a:xfrm>
            <a:off x="755576" y="0"/>
            <a:ext cx="6136959" cy="3186231"/>
          </a:xfrm>
          <a:prstGeom prst="rect">
            <a:avLst/>
          </a:prstGeom>
          <a:noFill/>
          <a:ln w="9525">
            <a:noFill/>
            <a:miter lim="800000"/>
            <a:headEnd/>
            <a:tailEnd/>
          </a:ln>
        </p:spPr>
      </p:pic>
      <p:grpSp>
        <p:nvGrpSpPr>
          <p:cNvPr id="9" name="Groupe 8"/>
          <p:cNvGrpSpPr/>
          <p:nvPr/>
        </p:nvGrpSpPr>
        <p:grpSpPr>
          <a:xfrm>
            <a:off x="35496" y="3429000"/>
            <a:ext cx="5400600" cy="3184970"/>
            <a:chOff x="35496" y="3429000"/>
            <a:chExt cx="5400600" cy="3184970"/>
          </a:xfrm>
        </p:grpSpPr>
        <p:pic>
          <p:nvPicPr>
            <p:cNvPr id="141315" name="Picture 3"/>
            <p:cNvPicPr>
              <a:picLocks noChangeAspect="1" noChangeArrowheads="1"/>
            </p:cNvPicPr>
            <p:nvPr/>
          </p:nvPicPr>
          <p:blipFill>
            <a:blip r:embed="rId3" cstate="print"/>
            <a:srcRect/>
            <a:stretch>
              <a:fillRect/>
            </a:stretch>
          </p:blipFill>
          <p:spPr bwMode="auto">
            <a:xfrm>
              <a:off x="35496" y="3429000"/>
              <a:ext cx="5400600" cy="3184970"/>
            </a:xfrm>
            <a:prstGeom prst="rect">
              <a:avLst/>
            </a:prstGeom>
            <a:noFill/>
            <a:ln w="9525">
              <a:noFill/>
              <a:miter lim="800000"/>
              <a:headEnd/>
              <a:tailEnd/>
            </a:ln>
          </p:spPr>
        </p:pic>
        <p:sp>
          <p:nvSpPr>
            <p:cNvPr id="7" name="Rectangle 6"/>
            <p:cNvSpPr/>
            <p:nvPr/>
          </p:nvSpPr>
          <p:spPr>
            <a:xfrm>
              <a:off x="4716016" y="3901992"/>
              <a:ext cx="43204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4716016" y="3905760"/>
              <a:ext cx="288032" cy="400110"/>
            </a:xfrm>
            <a:prstGeom prst="rect">
              <a:avLst/>
            </a:prstGeom>
            <a:noFill/>
          </p:spPr>
          <p:txBody>
            <a:bodyPr wrap="square" rtlCol="0">
              <a:spAutoFit/>
            </a:bodyPr>
            <a:lstStyle/>
            <a:p>
              <a:pPr algn="ctr"/>
              <a:r>
                <a:rPr lang="fr-FR" sz="2000" b="1" dirty="0" smtClean="0"/>
                <a:t>B</a:t>
              </a:r>
              <a:endParaRPr lang="fr-FR" sz="2000" b="1" dirty="0"/>
            </a:p>
          </p:txBody>
        </p:sp>
      </p:grpSp>
      <p:pic>
        <p:nvPicPr>
          <p:cNvPr id="141316" name="Picture 4"/>
          <p:cNvPicPr>
            <a:picLocks noChangeAspect="1" noChangeArrowheads="1"/>
          </p:cNvPicPr>
          <p:nvPr/>
        </p:nvPicPr>
        <p:blipFill>
          <a:blip r:embed="rId4" cstate="print"/>
          <a:srcRect/>
          <a:stretch>
            <a:fillRect/>
          </a:stretch>
        </p:blipFill>
        <p:spPr bwMode="auto">
          <a:xfrm>
            <a:off x="5580112" y="2924944"/>
            <a:ext cx="2886866" cy="1512168"/>
          </a:xfrm>
          <a:prstGeom prst="rect">
            <a:avLst/>
          </a:prstGeom>
          <a:noFill/>
          <a:ln w="9525">
            <a:noFill/>
            <a:miter lim="800000"/>
            <a:headEnd/>
            <a:tailEnd/>
          </a:ln>
        </p:spPr>
      </p:pic>
      <p:pic>
        <p:nvPicPr>
          <p:cNvPr id="141317" name="Picture 5"/>
          <p:cNvPicPr>
            <a:picLocks noChangeAspect="1" noChangeArrowheads="1"/>
          </p:cNvPicPr>
          <p:nvPr/>
        </p:nvPicPr>
        <p:blipFill>
          <a:blip r:embed="rId5" cstate="print"/>
          <a:srcRect/>
          <a:stretch>
            <a:fillRect/>
          </a:stretch>
        </p:blipFill>
        <p:spPr bwMode="auto">
          <a:xfrm>
            <a:off x="6084168" y="5157191"/>
            <a:ext cx="2448272" cy="14716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cstate="print"/>
          <a:srcRect/>
          <a:stretch>
            <a:fillRect/>
          </a:stretch>
        </p:blipFill>
        <p:spPr bwMode="auto">
          <a:xfrm>
            <a:off x="1475656" y="692696"/>
            <a:ext cx="5202510" cy="3156863"/>
          </a:xfrm>
          <a:prstGeom prst="rect">
            <a:avLst/>
          </a:prstGeom>
          <a:noFill/>
          <a:ln w="9525">
            <a:noFill/>
            <a:miter lim="800000"/>
            <a:headEnd/>
            <a:tailEnd/>
          </a:ln>
        </p:spPr>
      </p:pic>
      <p:sp>
        <p:nvSpPr>
          <p:cNvPr id="10" name="ZoneTexte 9"/>
          <p:cNvSpPr txBox="1"/>
          <p:nvPr/>
        </p:nvSpPr>
        <p:spPr>
          <a:xfrm>
            <a:off x="899592" y="3717032"/>
            <a:ext cx="4896544" cy="1077218"/>
          </a:xfrm>
          <a:prstGeom prst="rect">
            <a:avLst/>
          </a:prstGeom>
          <a:noFill/>
        </p:spPr>
        <p:txBody>
          <a:bodyPr wrap="square" rtlCol="0">
            <a:spAutoFit/>
          </a:bodyPr>
          <a:lstStyle/>
          <a:p>
            <a:pPr algn="ctr"/>
            <a:r>
              <a:rPr lang="fr-FR" sz="3200" dirty="0" smtClean="0"/>
              <a:t>Film liquide en présence de deux cercles coaxiaux</a:t>
            </a:r>
            <a:endParaRPr lang="fr-FR" sz="3200" dirty="0"/>
          </a:p>
        </p:txBody>
      </p:sp>
      <p:sp>
        <p:nvSpPr>
          <p:cNvPr id="11" name="ZoneTexte 10"/>
          <p:cNvSpPr txBox="1"/>
          <p:nvPr/>
        </p:nvSpPr>
        <p:spPr>
          <a:xfrm>
            <a:off x="1979712" y="1916832"/>
            <a:ext cx="360040" cy="461665"/>
          </a:xfrm>
          <a:prstGeom prst="rect">
            <a:avLst/>
          </a:prstGeom>
          <a:noFill/>
        </p:spPr>
        <p:txBody>
          <a:bodyPr wrap="square" rtlCol="0">
            <a:spAutoFit/>
          </a:bodyPr>
          <a:lstStyle/>
          <a:p>
            <a:r>
              <a:rPr lang="fr-FR" sz="2400" b="1" dirty="0" smtClean="0"/>
              <a:t>1</a:t>
            </a:r>
            <a:endParaRPr lang="fr-FR" sz="2400" b="1" dirty="0"/>
          </a:p>
        </p:txBody>
      </p:sp>
      <p:sp>
        <p:nvSpPr>
          <p:cNvPr id="12" name="ZoneTexte 11"/>
          <p:cNvSpPr txBox="1"/>
          <p:nvPr/>
        </p:nvSpPr>
        <p:spPr>
          <a:xfrm>
            <a:off x="3923928" y="1556792"/>
            <a:ext cx="360040" cy="461665"/>
          </a:xfrm>
          <a:prstGeom prst="rect">
            <a:avLst/>
          </a:prstGeom>
          <a:noFill/>
        </p:spPr>
        <p:txBody>
          <a:bodyPr wrap="square" rtlCol="0">
            <a:spAutoFit/>
          </a:bodyPr>
          <a:lstStyle/>
          <a:p>
            <a:r>
              <a:rPr lang="fr-FR" sz="2400" b="1" dirty="0" smtClean="0"/>
              <a:t>2</a:t>
            </a:r>
            <a:endParaRPr lang="fr-FR" sz="2400" b="1" dirty="0"/>
          </a:p>
        </p:txBody>
      </p:sp>
      <p:grpSp>
        <p:nvGrpSpPr>
          <p:cNvPr id="35" name="Groupe 34"/>
          <p:cNvGrpSpPr/>
          <p:nvPr/>
        </p:nvGrpSpPr>
        <p:grpSpPr>
          <a:xfrm>
            <a:off x="3707904" y="956874"/>
            <a:ext cx="651600" cy="2112086"/>
            <a:chOff x="1132087" y="1213504"/>
            <a:chExt cx="723608" cy="2089148"/>
          </a:xfrm>
        </p:grpSpPr>
        <p:sp>
          <p:nvSpPr>
            <p:cNvPr id="33" name="Arc 32"/>
            <p:cNvSpPr/>
            <p:nvPr/>
          </p:nvSpPr>
          <p:spPr>
            <a:xfrm rot="10504022">
              <a:off x="1134608" y="1213504"/>
              <a:ext cx="721087" cy="2088930"/>
            </a:xfrm>
            <a:prstGeom prst="arc">
              <a:avLst/>
            </a:prstGeom>
            <a:ln w="254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4" name="Arc 33"/>
            <p:cNvSpPr/>
            <p:nvPr/>
          </p:nvSpPr>
          <p:spPr>
            <a:xfrm rot="10504022" flipV="1">
              <a:off x="1132087" y="1213722"/>
              <a:ext cx="721087" cy="2088930"/>
            </a:xfrm>
            <a:prstGeom prst="arc">
              <a:avLst/>
            </a:prstGeom>
            <a:ln w="254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pic>
        <p:nvPicPr>
          <p:cNvPr id="142339" name="Picture 3"/>
          <p:cNvPicPr>
            <a:picLocks noChangeAspect="1" noChangeArrowheads="1"/>
          </p:cNvPicPr>
          <p:nvPr/>
        </p:nvPicPr>
        <p:blipFill>
          <a:blip r:embed="rId3" cstate="print"/>
          <a:srcRect/>
          <a:stretch>
            <a:fillRect/>
          </a:stretch>
        </p:blipFill>
        <p:spPr bwMode="auto">
          <a:xfrm>
            <a:off x="6156176" y="4077072"/>
            <a:ext cx="2703706" cy="2153394"/>
          </a:xfrm>
          <a:prstGeom prst="rect">
            <a:avLst/>
          </a:prstGeom>
          <a:noFill/>
          <a:ln w="9525">
            <a:noFill/>
            <a:miter lim="800000"/>
            <a:headEnd/>
            <a:tailEnd/>
          </a:ln>
        </p:spPr>
      </p:pic>
      <p:pic>
        <p:nvPicPr>
          <p:cNvPr id="142340" name="Picture 4"/>
          <p:cNvPicPr>
            <a:picLocks noChangeAspect="1" noChangeArrowheads="1"/>
          </p:cNvPicPr>
          <p:nvPr/>
        </p:nvPicPr>
        <p:blipFill>
          <a:blip r:embed="rId4" cstate="print"/>
          <a:srcRect/>
          <a:stretch>
            <a:fillRect/>
          </a:stretch>
        </p:blipFill>
        <p:spPr bwMode="auto">
          <a:xfrm>
            <a:off x="3072981" y="4941168"/>
            <a:ext cx="1812228" cy="17587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txBox="1">
            <a:spLocks/>
          </p:cNvSpPr>
          <p:nvPr/>
        </p:nvSpPr>
        <p:spPr>
          <a:xfrm>
            <a:off x="-468560" y="53752"/>
            <a:ext cx="9865096"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2800" b="0" i="0" u="none" strike="noStrike" kern="1200" cap="none" spc="0" normalizeH="0" baseline="0" noProof="0" dirty="0" smtClean="0">
                <a:ln>
                  <a:noFill/>
                </a:ln>
                <a:solidFill>
                  <a:schemeClr val="tx1"/>
                </a:solidFill>
                <a:effectLst/>
                <a:uLnTx/>
                <a:uFillTx/>
                <a:latin typeface="+mj-lt"/>
                <a:ea typeface="+mj-ea"/>
                <a:cs typeface="+mj-cs"/>
              </a:rPr>
              <a:t>73) Conséquences</a:t>
            </a:r>
            <a:br>
              <a:rPr kumimoji="0" lang="fr-FR" sz="2800" b="0" i="0" u="none" strike="noStrike" kern="1200" cap="none" spc="0" normalizeH="0" baseline="0" noProof="0" dirty="0" smtClean="0">
                <a:ln>
                  <a:noFill/>
                </a:ln>
                <a:solidFill>
                  <a:schemeClr val="tx1"/>
                </a:solidFill>
                <a:effectLst/>
                <a:uLnTx/>
                <a:uFillTx/>
                <a:latin typeface="+mj-lt"/>
                <a:ea typeface="+mj-ea"/>
                <a:cs typeface="+mj-cs"/>
              </a:rPr>
            </a:br>
            <a:r>
              <a:rPr kumimoji="0" lang="fr-FR" sz="2800" b="0" i="0" u="none" strike="noStrike" kern="1200" cap="none" spc="0" normalizeH="0" baseline="0" noProof="0" dirty="0" smtClean="0">
                <a:ln>
                  <a:noFill/>
                </a:ln>
                <a:solidFill>
                  <a:schemeClr val="tx1"/>
                </a:solidFill>
                <a:effectLst/>
                <a:uLnTx/>
                <a:uFillTx/>
                <a:latin typeface="+mj-lt"/>
                <a:ea typeface="+mj-ea"/>
                <a:cs typeface="+mj-cs"/>
              </a:rPr>
              <a:t>731) Pression capillaire. Loi de LAPLACE </a:t>
            </a:r>
            <a:br>
              <a:rPr kumimoji="0" lang="fr-FR" sz="2800" b="0" i="0" u="none" strike="noStrike" kern="1200" cap="none" spc="0" normalizeH="0" baseline="0" noProof="0" dirty="0" smtClean="0">
                <a:ln>
                  <a:noFill/>
                </a:ln>
                <a:solidFill>
                  <a:schemeClr val="tx1"/>
                </a:solidFill>
                <a:effectLst/>
                <a:uLnTx/>
                <a:uFillTx/>
                <a:latin typeface="+mj-lt"/>
                <a:ea typeface="+mj-ea"/>
                <a:cs typeface="+mj-cs"/>
              </a:rPr>
            </a:br>
            <a:endParaRPr kumimoji="0" lang="fr-FR" sz="28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93186" name="Object 2"/>
          <p:cNvGraphicFramePr>
            <a:graphicFrameLocks noChangeAspect="1"/>
          </p:cNvGraphicFramePr>
          <p:nvPr/>
        </p:nvGraphicFramePr>
        <p:xfrm>
          <a:off x="6156176" y="3212976"/>
          <a:ext cx="2073275" cy="1611312"/>
        </p:xfrm>
        <a:graphic>
          <a:graphicData uri="http://schemas.openxmlformats.org/presentationml/2006/ole">
            <mc:AlternateContent xmlns:mc="http://schemas.openxmlformats.org/markup-compatibility/2006">
              <mc:Choice xmlns:v="urn:schemas-microsoft-com:vml" Requires="v">
                <p:oleObj spid="_x0000_s186373" name="Équation" r:id="rId4" imgW="507960" imgH="393480" progId="Equation.3">
                  <p:embed/>
                </p:oleObj>
              </mc:Choice>
              <mc:Fallback>
                <p:oleObj name="Équation" r:id="rId4" imgW="507960" imgH="39348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3212976"/>
                        <a:ext cx="2073275" cy="1611312"/>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1" name="ZoneTexte 10"/>
          <p:cNvSpPr txBox="1"/>
          <p:nvPr/>
        </p:nvSpPr>
        <p:spPr>
          <a:xfrm>
            <a:off x="395536" y="1268760"/>
            <a:ext cx="8352928" cy="954107"/>
          </a:xfrm>
          <a:prstGeom prst="rect">
            <a:avLst/>
          </a:prstGeom>
          <a:noFill/>
        </p:spPr>
        <p:txBody>
          <a:bodyPr wrap="square" rtlCol="0">
            <a:spAutoFit/>
          </a:bodyPr>
          <a:lstStyle/>
          <a:p>
            <a:pPr algn="ctr"/>
            <a:r>
              <a:rPr lang="fr-FR" sz="2800" dirty="0" smtClean="0"/>
              <a:t>Cas de la bulle sphérique d’eau savonneuse : surpression due à la courbure  de  </a:t>
            </a:r>
            <a:r>
              <a:rPr lang="fr-FR" sz="2800" b="1" dirty="0" smtClean="0"/>
              <a:t>DEUX</a:t>
            </a:r>
            <a:r>
              <a:rPr lang="fr-FR" sz="2800" dirty="0" smtClean="0"/>
              <a:t> surfaces libres </a:t>
            </a:r>
            <a:endParaRPr lang="fr-FR" sz="2800" dirty="0"/>
          </a:p>
        </p:txBody>
      </p:sp>
      <p:pic>
        <p:nvPicPr>
          <p:cNvPr id="186371" name="Picture 3"/>
          <p:cNvPicPr>
            <a:picLocks noChangeAspect="1" noChangeArrowheads="1"/>
          </p:cNvPicPr>
          <p:nvPr/>
        </p:nvPicPr>
        <p:blipFill>
          <a:blip r:embed="rId6" cstate="print"/>
          <a:srcRect l="33479" t="53766" r="51025" b="33437"/>
          <a:stretch>
            <a:fillRect/>
          </a:stretch>
        </p:blipFill>
        <p:spPr bwMode="auto">
          <a:xfrm>
            <a:off x="539552" y="2420888"/>
            <a:ext cx="4104456" cy="190564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fade">
                                      <p:cBhvr>
                                        <p:cTn id="7" dur="20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53752"/>
            <a:ext cx="9865096" cy="1431032"/>
          </a:xfrm>
        </p:spPr>
        <p:txBody>
          <a:bodyPr>
            <a:normAutofit/>
          </a:bodyPr>
          <a:lstStyle/>
          <a:p>
            <a:r>
              <a:rPr lang="fr-FR" sz="2800" dirty="0" smtClean="0"/>
              <a:t>73) Conséquences</a:t>
            </a:r>
            <a:br>
              <a:rPr lang="fr-FR" sz="2800" dirty="0" smtClean="0"/>
            </a:br>
            <a:r>
              <a:rPr lang="fr-FR" sz="2800" dirty="0" smtClean="0"/>
              <a:t>732) Tension interfaciale. Equilibre au contact de trois phases </a:t>
            </a:r>
            <a:br>
              <a:rPr lang="fr-FR" sz="2800" dirty="0" smtClean="0"/>
            </a:br>
            <a:endParaRPr lang="fr-FR" sz="2800" dirty="0"/>
          </a:p>
        </p:txBody>
      </p:sp>
      <p:pic>
        <p:nvPicPr>
          <p:cNvPr id="3" name="Picture 2"/>
          <p:cNvPicPr>
            <a:picLocks noChangeAspect="1" noChangeArrowheads="1"/>
          </p:cNvPicPr>
          <p:nvPr/>
        </p:nvPicPr>
        <p:blipFill>
          <a:blip r:embed="rId3" cstate="print"/>
          <a:srcRect/>
          <a:stretch>
            <a:fillRect/>
          </a:stretch>
        </p:blipFill>
        <p:spPr bwMode="auto">
          <a:xfrm>
            <a:off x="251520" y="1988840"/>
            <a:ext cx="6269122" cy="2586013"/>
          </a:xfrm>
          <a:prstGeom prst="rect">
            <a:avLst/>
          </a:prstGeom>
          <a:noFill/>
          <a:ln w="9525">
            <a:noFill/>
            <a:miter lim="800000"/>
            <a:headEnd/>
            <a:tailEnd/>
          </a:ln>
        </p:spPr>
      </p:pic>
      <p:pic>
        <p:nvPicPr>
          <p:cNvPr id="4" name="Image 7"/>
          <p:cNvPicPr>
            <a:picLocks noChangeAspect="1"/>
          </p:cNvPicPr>
          <p:nvPr/>
        </p:nvPicPr>
        <p:blipFill>
          <a:blip r:embed="rId4" cstate="print"/>
          <a:srcRect/>
          <a:stretch>
            <a:fillRect/>
          </a:stretch>
        </p:blipFill>
        <p:spPr bwMode="auto">
          <a:xfrm>
            <a:off x="6156176" y="1340768"/>
            <a:ext cx="2987824" cy="2424952"/>
          </a:xfrm>
          <a:prstGeom prst="rect">
            <a:avLst/>
          </a:prstGeom>
          <a:noFill/>
          <a:ln w="9525">
            <a:noFill/>
            <a:miter lim="800000"/>
            <a:headEnd/>
            <a:tailEnd/>
          </a:ln>
        </p:spPr>
      </p:pic>
      <p:sp>
        <p:nvSpPr>
          <p:cNvPr id="6" name="ZoneTexte 5">
            <a:hlinkClick r:id="" action="ppaction://noaction"/>
          </p:cNvPr>
          <p:cNvSpPr txBox="1"/>
          <p:nvPr/>
        </p:nvSpPr>
        <p:spPr>
          <a:xfrm>
            <a:off x="284008" y="4941168"/>
            <a:ext cx="9577064" cy="461665"/>
          </a:xfrm>
          <a:prstGeom prst="rect">
            <a:avLst/>
          </a:prstGeom>
          <a:noFill/>
        </p:spPr>
        <p:txBody>
          <a:bodyPr wrap="square" rtlCol="0">
            <a:spAutoFit/>
          </a:bodyPr>
          <a:lstStyle/>
          <a:p>
            <a:pPr marL="342900" indent="-342900">
              <a:buFont typeface="Wingdings" pitchFamily="2" charset="2"/>
              <a:buChar char="Ø"/>
            </a:pPr>
            <a:r>
              <a:rPr lang="fr-FR" sz="2400" dirty="0" smtClean="0"/>
              <a:t>Interface solide-gaz :  elle est plane : l’air s'étale (+ ou -) sur le solide</a:t>
            </a:r>
          </a:p>
        </p:txBody>
      </p:sp>
      <p:sp>
        <p:nvSpPr>
          <p:cNvPr id="7" name="ZoneTexte 6"/>
          <p:cNvSpPr txBox="1"/>
          <p:nvPr/>
        </p:nvSpPr>
        <p:spPr>
          <a:xfrm>
            <a:off x="323528" y="5517232"/>
            <a:ext cx="8280920" cy="461665"/>
          </a:xfrm>
          <a:prstGeom prst="rect">
            <a:avLst/>
          </a:prstGeom>
          <a:noFill/>
        </p:spPr>
        <p:txBody>
          <a:bodyPr wrap="square" rtlCol="0">
            <a:spAutoFit/>
          </a:bodyPr>
          <a:lstStyle/>
          <a:p>
            <a:pPr marL="342900" indent="-342900">
              <a:buFont typeface="Wingdings" pitchFamily="2" charset="2"/>
              <a:buChar char="Ø"/>
            </a:pPr>
            <a:r>
              <a:rPr lang="fr-FR" sz="2400" dirty="0" smtClean="0"/>
              <a:t>Interface liquide-gaz : elle est courbe (Pc)</a:t>
            </a:r>
          </a:p>
        </p:txBody>
      </p:sp>
      <p:sp>
        <p:nvSpPr>
          <p:cNvPr id="8" name="ZoneTexte 7"/>
          <p:cNvSpPr txBox="1"/>
          <p:nvPr/>
        </p:nvSpPr>
        <p:spPr>
          <a:xfrm>
            <a:off x="323528" y="6138008"/>
            <a:ext cx="8280920" cy="461665"/>
          </a:xfrm>
          <a:prstGeom prst="rect">
            <a:avLst/>
          </a:prstGeom>
          <a:noFill/>
        </p:spPr>
        <p:txBody>
          <a:bodyPr wrap="square" rtlCol="0">
            <a:spAutoFit/>
          </a:bodyPr>
          <a:lstStyle/>
          <a:p>
            <a:pPr marL="342900" indent="-342900">
              <a:buFont typeface="Wingdings" pitchFamily="2" charset="2"/>
              <a:buChar char="Ø"/>
            </a:pPr>
            <a:r>
              <a:rPr lang="fr-FR" sz="2400" dirty="0" smtClean="0"/>
              <a:t>Interface liquide-solide : elle est plane</a:t>
            </a:r>
            <a:endParaRPr lang="fr-FR"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4" cstate="print"/>
          <a:srcRect/>
          <a:stretch>
            <a:fillRect/>
          </a:stretch>
        </p:blipFill>
        <p:spPr bwMode="auto">
          <a:xfrm>
            <a:off x="35496" y="1916832"/>
            <a:ext cx="6269122" cy="2586013"/>
          </a:xfrm>
          <a:prstGeom prst="rect">
            <a:avLst/>
          </a:prstGeom>
          <a:noFill/>
          <a:ln w="9525">
            <a:noFill/>
            <a:miter lim="800000"/>
            <a:headEnd/>
            <a:tailEnd/>
          </a:ln>
        </p:spPr>
      </p:pic>
      <p:graphicFrame>
        <p:nvGraphicFramePr>
          <p:cNvPr id="118787" name="Object 3"/>
          <p:cNvGraphicFramePr>
            <a:graphicFrameLocks noChangeAspect="1"/>
          </p:cNvGraphicFramePr>
          <p:nvPr/>
        </p:nvGraphicFramePr>
        <p:xfrm>
          <a:off x="1043608" y="4941168"/>
          <a:ext cx="3062288" cy="1512888"/>
        </p:xfrm>
        <a:graphic>
          <a:graphicData uri="http://schemas.openxmlformats.org/presentationml/2006/ole">
            <mc:AlternateContent xmlns:mc="http://schemas.openxmlformats.org/markup-compatibility/2006">
              <mc:Choice xmlns:v="urn:schemas-microsoft-com:vml" Requires="v">
                <p:oleObj spid="_x0000_s118790" name="Équation" r:id="rId5" imgW="952200" imgH="469800" progId="Equation.3">
                  <p:embed/>
                </p:oleObj>
              </mc:Choice>
              <mc:Fallback>
                <p:oleObj name="Équation" r:id="rId5" imgW="952200" imgH="469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4941168"/>
                        <a:ext cx="3062288" cy="1512888"/>
                      </a:xfrm>
                      <a:prstGeom prst="rect">
                        <a:avLst/>
                      </a:prstGeom>
                      <a:solidFill>
                        <a:srgbClr val="FFCC99"/>
                      </a:solidFill>
                      <a:ln w="9525">
                        <a:solidFill>
                          <a:schemeClr val="tx1"/>
                        </a:solidFill>
                        <a:miter lim="800000"/>
                        <a:headEnd/>
                        <a:tailEnd/>
                      </a:ln>
                    </p:spPr>
                  </p:pic>
                </p:oleObj>
              </mc:Fallback>
            </mc:AlternateContent>
          </a:graphicData>
        </a:graphic>
      </p:graphicFrame>
      <p:pic>
        <p:nvPicPr>
          <p:cNvPr id="6" name="Image 7"/>
          <p:cNvPicPr>
            <a:picLocks noChangeAspect="1"/>
          </p:cNvPicPr>
          <p:nvPr/>
        </p:nvPicPr>
        <p:blipFill>
          <a:blip r:embed="rId7" cstate="print"/>
          <a:srcRect/>
          <a:stretch>
            <a:fillRect/>
          </a:stretch>
        </p:blipFill>
        <p:spPr bwMode="auto">
          <a:xfrm>
            <a:off x="6156176" y="1090692"/>
            <a:ext cx="2987824" cy="2424952"/>
          </a:xfrm>
          <a:prstGeom prst="rect">
            <a:avLst/>
          </a:prstGeom>
          <a:noFill/>
          <a:ln w="9525">
            <a:noFill/>
            <a:miter lim="800000"/>
            <a:headEnd/>
            <a:tailEnd/>
          </a:ln>
        </p:spPr>
      </p:pic>
      <p:sp>
        <p:nvSpPr>
          <p:cNvPr id="10" name="Titre 1"/>
          <p:cNvSpPr>
            <a:spLocks noGrp="1"/>
          </p:cNvSpPr>
          <p:nvPr>
            <p:ph type="title"/>
          </p:nvPr>
        </p:nvSpPr>
        <p:spPr>
          <a:xfrm>
            <a:off x="-468560" y="53752"/>
            <a:ext cx="9865096" cy="1431032"/>
          </a:xfrm>
        </p:spPr>
        <p:txBody>
          <a:bodyPr>
            <a:normAutofit/>
          </a:bodyPr>
          <a:lstStyle/>
          <a:p>
            <a:r>
              <a:rPr lang="fr-FR" sz="2800" dirty="0" smtClean="0"/>
              <a:t>73) Conséquences</a:t>
            </a:r>
            <a:br>
              <a:rPr lang="fr-FR" sz="2800" dirty="0" smtClean="0"/>
            </a:br>
            <a:r>
              <a:rPr lang="fr-FR" sz="2800" dirty="0" smtClean="0"/>
              <a:t>732) Tension interfaciale. Equilibre au contact de trois phases </a:t>
            </a:r>
            <a:br>
              <a:rPr lang="fr-FR" sz="2800" dirty="0" smtClean="0"/>
            </a:br>
            <a:endParaRPr lang="fr-FR" sz="2800" dirty="0"/>
          </a:p>
        </p:txBody>
      </p:sp>
      <p:cxnSp>
        <p:nvCxnSpPr>
          <p:cNvPr id="8" name="Connecteur droit avec flèche 7"/>
          <p:cNvCxnSpPr/>
          <p:nvPr/>
        </p:nvCxnSpPr>
        <p:spPr>
          <a:xfrm>
            <a:off x="0" y="3983119"/>
            <a:ext cx="831641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8388424" y="3717032"/>
            <a:ext cx="504056" cy="369332"/>
          </a:xfrm>
          <a:prstGeom prst="rect">
            <a:avLst/>
          </a:prstGeom>
          <a:noFill/>
        </p:spPr>
        <p:txBody>
          <a:bodyPr wrap="square" rtlCol="0">
            <a:spAutoFit/>
          </a:bodyPr>
          <a:lstStyle/>
          <a:p>
            <a:pPr algn="ctr"/>
            <a:r>
              <a:rPr lang="fr-FR" dirty="0" smtClean="0"/>
              <a:t>xx’</a:t>
            </a:r>
            <a:endParaRPr lang="fr-FR"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fade">
                                      <p:cBhvr>
                                        <p:cTn id="7" dur="2000"/>
                                        <p:tgtEl>
                                          <p:spTgt spid="118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53752"/>
            <a:ext cx="9865096" cy="1431032"/>
          </a:xfrm>
        </p:spPr>
        <p:txBody>
          <a:bodyPr>
            <a:normAutofit fontScale="90000"/>
          </a:bodyPr>
          <a:lstStyle/>
          <a:p>
            <a:r>
              <a:rPr lang="fr-FR" sz="2800" dirty="0" smtClean="0"/>
              <a:t>73) Conséquences</a:t>
            </a:r>
            <a:br>
              <a:rPr lang="fr-FR" sz="2800" dirty="0" smtClean="0"/>
            </a:br>
            <a:r>
              <a:rPr lang="fr-FR" sz="2800" dirty="0" smtClean="0"/>
              <a:t>732) Angle de raccordement d’un liquide et d’un solide.</a:t>
            </a:r>
            <a:br>
              <a:rPr lang="fr-FR" sz="2800" dirty="0" smtClean="0"/>
            </a:br>
            <a:r>
              <a:rPr lang="fr-FR" sz="2800" dirty="0" smtClean="0"/>
              <a:t> Mouillabilité </a:t>
            </a:r>
            <a:br>
              <a:rPr lang="fr-FR" sz="2800" dirty="0" smtClean="0"/>
            </a:br>
            <a:endParaRPr lang="fr-FR" sz="2800" dirty="0"/>
          </a:p>
        </p:txBody>
      </p:sp>
      <p:pic>
        <p:nvPicPr>
          <p:cNvPr id="118786" name="Picture 2"/>
          <p:cNvPicPr>
            <a:picLocks noChangeAspect="1" noChangeArrowheads="1"/>
          </p:cNvPicPr>
          <p:nvPr/>
        </p:nvPicPr>
        <p:blipFill>
          <a:blip r:embed="rId4" cstate="print"/>
          <a:srcRect/>
          <a:stretch>
            <a:fillRect/>
          </a:stretch>
        </p:blipFill>
        <p:spPr bwMode="auto">
          <a:xfrm>
            <a:off x="35496" y="1916832"/>
            <a:ext cx="6269122" cy="2586013"/>
          </a:xfrm>
          <a:prstGeom prst="rect">
            <a:avLst/>
          </a:prstGeom>
          <a:noFill/>
          <a:ln w="9525">
            <a:noFill/>
            <a:miter lim="800000"/>
            <a:headEnd/>
            <a:tailEnd/>
          </a:ln>
        </p:spPr>
      </p:pic>
      <p:graphicFrame>
        <p:nvGraphicFramePr>
          <p:cNvPr id="118787" name="Object 3"/>
          <p:cNvGraphicFramePr>
            <a:graphicFrameLocks noChangeAspect="1"/>
          </p:cNvGraphicFramePr>
          <p:nvPr/>
        </p:nvGraphicFramePr>
        <p:xfrm>
          <a:off x="1004590" y="4724400"/>
          <a:ext cx="3062288" cy="1512888"/>
        </p:xfrm>
        <a:graphic>
          <a:graphicData uri="http://schemas.openxmlformats.org/presentationml/2006/ole">
            <mc:AlternateContent xmlns:mc="http://schemas.openxmlformats.org/markup-compatibility/2006">
              <mc:Choice xmlns:v="urn:schemas-microsoft-com:vml" Requires="v">
                <p:oleObj spid="_x0000_s209925" name="Équation" r:id="rId5" imgW="952200" imgH="469800" progId="Equation.3">
                  <p:embed/>
                </p:oleObj>
              </mc:Choice>
              <mc:Fallback>
                <p:oleObj name="Équation" r:id="rId5" imgW="952200" imgH="4698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590" y="4724400"/>
                        <a:ext cx="3062288" cy="1512888"/>
                      </a:xfrm>
                      <a:prstGeom prst="rect">
                        <a:avLst/>
                      </a:prstGeom>
                      <a:solidFill>
                        <a:srgbClr val="FFCC99"/>
                      </a:solidFill>
                      <a:ln w="9525">
                        <a:solidFill>
                          <a:schemeClr val="tx1"/>
                        </a:solidFill>
                        <a:miter lim="800000"/>
                        <a:headEnd/>
                        <a:tailEnd/>
                      </a:ln>
                    </p:spPr>
                  </p:pic>
                </p:oleObj>
              </mc:Fallback>
            </mc:AlternateContent>
          </a:graphicData>
        </a:graphic>
      </p:graphicFrame>
      <p:pic>
        <p:nvPicPr>
          <p:cNvPr id="6" name="Image 7"/>
          <p:cNvPicPr>
            <a:picLocks noChangeAspect="1"/>
          </p:cNvPicPr>
          <p:nvPr/>
        </p:nvPicPr>
        <p:blipFill>
          <a:blip r:embed="rId7" cstate="print"/>
          <a:srcRect/>
          <a:stretch>
            <a:fillRect/>
          </a:stretch>
        </p:blipFill>
        <p:spPr bwMode="auto">
          <a:xfrm>
            <a:off x="6156176" y="1090692"/>
            <a:ext cx="2987824" cy="2424952"/>
          </a:xfrm>
          <a:prstGeom prst="rect">
            <a:avLst/>
          </a:prstGeom>
          <a:noFill/>
          <a:ln w="9525">
            <a:noFill/>
            <a:miter lim="800000"/>
            <a:headEnd/>
            <a:tailEnd/>
          </a:ln>
        </p:spPr>
      </p:pic>
      <p:sp>
        <p:nvSpPr>
          <p:cNvPr id="9" name="ZoneTexte 8"/>
          <p:cNvSpPr txBox="1"/>
          <p:nvPr/>
        </p:nvSpPr>
        <p:spPr>
          <a:xfrm>
            <a:off x="6012160" y="5301208"/>
            <a:ext cx="2736304" cy="954107"/>
          </a:xfrm>
          <a:prstGeom prst="rect">
            <a:avLst/>
          </a:prstGeom>
          <a:noFill/>
        </p:spPr>
        <p:txBody>
          <a:bodyPr wrap="square" rtlCol="0">
            <a:spAutoFit/>
          </a:bodyPr>
          <a:lstStyle/>
          <a:p>
            <a:pPr algn="ctr"/>
            <a:r>
              <a:rPr lang="fr-FR" sz="2800" dirty="0" smtClean="0"/>
              <a:t>Point de raccordement</a:t>
            </a:r>
            <a:endParaRPr lang="fr-FR" sz="2800" dirty="0"/>
          </a:p>
        </p:txBody>
      </p:sp>
      <p:cxnSp>
        <p:nvCxnSpPr>
          <p:cNvPr id="11" name="Connecteur droit avec flèche 10"/>
          <p:cNvCxnSpPr/>
          <p:nvPr/>
        </p:nvCxnSpPr>
        <p:spPr>
          <a:xfrm flipH="1" flipV="1">
            <a:off x="4932040" y="3995184"/>
            <a:ext cx="1728192" cy="145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fade">
                                      <p:cBhvr>
                                        <p:cTn id="7" dur="2000"/>
                                        <p:tgtEl>
                                          <p:spTgt spid="118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cstate="print"/>
          <a:srcRect/>
          <a:stretch>
            <a:fillRect/>
          </a:stretch>
        </p:blipFill>
        <p:spPr bwMode="auto">
          <a:xfrm>
            <a:off x="611560" y="1193192"/>
            <a:ext cx="8016101" cy="5476168"/>
          </a:xfrm>
          <a:prstGeom prst="rect">
            <a:avLst/>
          </a:prstGeom>
          <a:noFill/>
          <a:ln w="9525">
            <a:noFill/>
            <a:miter lim="800000"/>
            <a:headEnd/>
            <a:tailEnd/>
          </a:ln>
        </p:spPr>
      </p:pic>
      <p:sp>
        <p:nvSpPr>
          <p:cNvPr id="3" name="Titre 1"/>
          <p:cNvSpPr>
            <a:spLocks noGrp="1"/>
          </p:cNvSpPr>
          <p:nvPr>
            <p:ph type="title"/>
          </p:nvPr>
        </p:nvSpPr>
        <p:spPr>
          <a:xfrm>
            <a:off x="-468560" y="53752"/>
            <a:ext cx="9865096" cy="1431032"/>
          </a:xfrm>
        </p:spPr>
        <p:txBody>
          <a:bodyPr>
            <a:normAutofit fontScale="90000"/>
          </a:bodyPr>
          <a:lstStyle/>
          <a:p>
            <a:r>
              <a:rPr lang="fr-FR" sz="2800" dirty="0" smtClean="0"/>
              <a:t>73) Conséquences</a:t>
            </a:r>
            <a:br>
              <a:rPr lang="fr-FR" sz="2800" dirty="0" smtClean="0"/>
            </a:br>
            <a:r>
              <a:rPr lang="fr-FR" sz="2800" dirty="0" smtClean="0"/>
              <a:t>733) Angle de raccordement d’un liquide et d’un solide.</a:t>
            </a:r>
            <a:br>
              <a:rPr lang="fr-FR" sz="2800" dirty="0" smtClean="0"/>
            </a:br>
            <a:r>
              <a:rPr lang="fr-FR" sz="2800" dirty="0" smtClean="0"/>
              <a:t> Mouillabilité </a:t>
            </a:r>
            <a:br>
              <a:rPr lang="fr-FR" sz="2800" dirty="0" smtClean="0"/>
            </a:br>
            <a:endParaRPr lang="fr-FR" sz="28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a:spLocks noGrp="1"/>
          </p:cNvSpPr>
          <p:nvPr>
            <p:ph type="title"/>
          </p:nvPr>
        </p:nvSpPr>
        <p:spPr>
          <a:xfrm>
            <a:off x="-468560" y="53752"/>
            <a:ext cx="9865096" cy="1431032"/>
          </a:xfrm>
        </p:spPr>
        <p:txBody>
          <a:bodyPr>
            <a:normAutofit fontScale="90000"/>
          </a:bodyPr>
          <a:lstStyle/>
          <a:p>
            <a:r>
              <a:rPr lang="fr-FR" sz="2800" dirty="0" smtClean="0"/>
              <a:t>73) Conséquences</a:t>
            </a:r>
            <a:br>
              <a:rPr lang="fr-FR" sz="2800" dirty="0" smtClean="0"/>
            </a:br>
            <a:r>
              <a:rPr lang="fr-FR" sz="2800" dirty="0" smtClean="0"/>
              <a:t>733) Angle de raccordement d’un liquide et d’un solide.</a:t>
            </a:r>
            <a:br>
              <a:rPr lang="fr-FR" sz="2800" dirty="0" smtClean="0"/>
            </a:br>
            <a:r>
              <a:rPr lang="fr-FR" sz="2800" dirty="0" smtClean="0"/>
              <a:t> Mouillabilité </a:t>
            </a:r>
            <a:br>
              <a:rPr lang="fr-FR" sz="2800" dirty="0" smtClean="0"/>
            </a:br>
            <a:endParaRPr lang="fr-FR" sz="2800" dirty="0"/>
          </a:p>
        </p:txBody>
      </p:sp>
      <p:pic>
        <p:nvPicPr>
          <p:cNvPr id="8" name="Picture 3"/>
          <p:cNvPicPr>
            <a:picLocks noChangeAspect="1" noChangeArrowheads="1"/>
          </p:cNvPicPr>
          <p:nvPr/>
        </p:nvPicPr>
        <p:blipFill>
          <a:blip r:embed="rId2" cstate="print"/>
          <a:srcRect b="40855"/>
          <a:stretch>
            <a:fillRect/>
          </a:stretch>
        </p:blipFill>
        <p:spPr bwMode="auto">
          <a:xfrm>
            <a:off x="0" y="1700808"/>
            <a:ext cx="8714550" cy="204519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19"/>
          <p:cNvGrpSpPr/>
          <p:nvPr/>
        </p:nvGrpSpPr>
        <p:grpSpPr>
          <a:xfrm>
            <a:off x="4139952" y="4005064"/>
            <a:ext cx="2353676" cy="2591546"/>
            <a:chOff x="6147232" y="832890"/>
            <a:chExt cx="2353676" cy="2591546"/>
          </a:xfrm>
        </p:grpSpPr>
        <p:pic>
          <p:nvPicPr>
            <p:cNvPr id="59395" name="Picture 3"/>
            <p:cNvPicPr>
              <a:picLocks noChangeAspect="1" noChangeArrowheads="1"/>
            </p:cNvPicPr>
            <p:nvPr/>
          </p:nvPicPr>
          <p:blipFill>
            <a:blip r:embed="rId2" cstate="print"/>
            <a:srcRect/>
            <a:stretch>
              <a:fillRect/>
            </a:stretch>
          </p:blipFill>
          <p:spPr bwMode="auto">
            <a:xfrm>
              <a:off x="6156176" y="1120180"/>
              <a:ext cx="2304256" cy="2304256"/>
            </a:xfrm>
            <a:prstGeom prst="rect">
              <a:avLst/>
            </a:prstGeom>
            <a:noFill/>
            <a:ln w="9525">
              <a:noFill/>
              <a:miter lim="800000"/>
              <a:headEnd/>
              <a:tailEnd/>
            </a:ln>
          </p:spPr>
        </p:pic>
        <p:cxnSp>
          <p:nvCxnSpPr>
            <p:cNvPr id="9" name="Connecteur droit avec flèche 8"/>
            <p:cNvCxnSpPr/>
            <p:nvPr/>
          </p:nvCxnSpPr>
          <p:spPr>
            <a:xfrm flipV="1">
              <a:off x="7868602" y="1356534"/>
              <a:ext cx="432048" cy="28803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rot="16200000" flipV="1">
              <a:off x="6558814" y="1084268"/>
              <a:ext cx="432048" cy="28803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7996852" y="2004606"/>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rot="16200000">
              <a:off x="7103574" y="1084918"/>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flipH="1">
              <a:off x="6147232" y="2015112"/>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7636812" y="2837170"/>
              <a:ext cx="360040" cy="36004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Groupe 24"/>
          <p:cNvGrpSpPr/>
          <p:nvPr/>
        </p:nvGrpSpPr>
        <p:grpSpPr>
          <a:xfrm>
            <a:off x="539552" y="1556792"/>
            <a:ext cx="3662395" cy="3456384"/>
            <a:chOff x="814707" y="980728"/>
            <a:chExt cx="3662395" cy="3456384"/>
          </a:xfrm>
        </p:grpSpPr>
        <p:pic>
          <p:nvPicPr>
            <p:cNvPr id="59394" name="Picture 2"/>
            <p:cNvPicPr>
              <a:picLocks noChangeAspect="1" noChangeArrowheads="1"/>
            </p:cNvPicPr>
            <p:nvPr/>
          </p:nvPicPr>
          <p:blipFill>
            <a:blip r:embed="rId3" cstate="print"/>
            <a:srcRect/>
            <a:stretch>
              <a:fillRect/>
            </a:stretch>
          </p:blipFill>
          <p:spPr bwMode="auto">
            <a:xfrm>
              <a:off x="814707" y="980728"/>
              <a:ext cx="3662395" cy="3456384"/>
            </a:xfrm>
            <a:prstGeom prst="rect">
              <a:avLst/>
            </a:prstGeom>
            <a:noFill/>
            <a:ln w="9525">
              <a:noFill/>
              <a:miter lim="800000"/>
              <a:headEnd/>
              <a:tailEnd/>
            </a:ln>
          </p:spPr>
        </p:pic>
        <p:cxnSp>
          <p:nvCxnSpPr>
            <p:cNvPr id="21" name="Connecteur droit avec flèche 20"/>
            <p:cNvCxnSpPr/>
            <p:nvPr/>
          </p:nvCxnSpPr>
          <p:spPr>
            <a:xfrm>
              <a:off x="1763688" y="2564904"/>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a:off x="1805726" y="3453710"/>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Groupe 23"/>
          <p:cNvGrpSpPr/>
          <p:nvPr/>
        </p:nvGrpSpPr>
        <p:grpSpPr>
          <a:xfrm>
            <a:off x="5724128" y="1844824"/>
            <a:ext cx="2952328" cy="2229316"/>
            <a:chOff x="6084168" y="4192488"/>
            <a:chExt cx="2952328" cy="2229316"/>
          </a:xfrm>
        </p:grpSpPr>
        <p:pic>
          <p:nvPicPr>
            <p:cNvPr id="59396" name="Picture 4"/>
            <p:cNvPicPr>
              <a:picLocks noChangeAspect="1" noChangeArrowheads="1"/>
            </p:cNvPicPr>
            <p:nvPr/>
          </p:nvPicPr>
          <p:blipFill>
            <a:blip r:embed="rId4" cstate="print"/>
            <a:srcRect/>
            <a:stretch>
              <a:fillRect/>
            </a:stretch>
          </p:blipFill>
          <p:spPr bwMode="auto">
            <a:xfrm>
              <a:off x="6444208" y="4192488"/>
              <a:ext cx="2057400" cy="1828800"/>
            </a:xfrm>
            <a:prstGeom prst="rect">
              <a:avLst/>
            </a:prstGeom>
            <a:noFill/>
            <a:ln w="9525">
              <a:noFill/>
              <a:miter lim="800000"/>
              <a:headEnd/>
              <a:tailEnd/>
            </a:ln>
          </p:spPr>
        </p:pic>
        <p:cxnSp>
          <p:nvCxnSpPr>
            <p:cNvPr id="16" name="Connecteur droit 15"/>
            <p:cNvCxnSpPr/>
            <p:nvPr/>
          </p:nvCxnSpPr>
          <p:spPr>
            <a:xfrm>
              <a:off x="6084168" y="5945390"/>
              <a:ext cx="295232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rot="5400000" flipV="1">
              <a:off x="7152994" y="6169776"/>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5" name="Titre 1"/>
          <p:cNvSpPr>
            <a:spLocks noGrp="1"/>
          </p:cNvSpPr>
          <p:nvPr>
            <p:ph type="title"/>
          </p:nvPr>
        </p:nvSpPr>
        <p:spPr>
          <a:xfrm>
            <a:off x="457200" y="53752"/>
            <a:ext cx="8229600" cy="1143000"/>
          </a:xfrm>
        </p:spPr>
        <p:txBody>
          <a:bodyPr>
            <a:normAutofit fontScale="90000"/>
          </a:bodyPr>
          <a:lstStyle/>
          <a:p>
            <a:r>
              <a:rPr lang="fr-FR" dirty="0" smtClean="0"/>
              <a:t>71) Lois fondamentales. Rappels</a:t>
            </a:r>
            <a:br>
              <a:rPr lang="fr-FR" dirty="0" smtClean="0"/>
            </a:br>
            <a:r>
              <a:rPr lang="fr-FR" dirty="0" smtClean="0"/>
              <a:t>711) Pression dans un fluide</a:t>
            </a:r>
            <a:endParaRPr lang="fr-F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a:spLocks noGrp="1"/>
          </p:cNvSpPr>
          <p:nvPr>
            <p:ph type="title"/>
          </p:nvPr>
        </p:nvSpPr>
        <p:spPr>
          <a:xfrm>
            <a:off x="-468560" y="53752"/>
            <a:ext cx="9865096" cy="1431032"/>
          </a:xfrm>
        </p:spPr>
        <p:txBody>
          <a:bodyPr>
            <a:normAutofit fontScale="90000"/>
          </a:bodyPr>
          <a:lstStyle/>
          <a:p>
            <a:r>
              <a:rPr lang="fr-FR" sz="2800" dirty="0" smtClean="0"/>
              <a:t>73) Conséquences</a:t>
            </a:r>
            <a:br>
              <a:rPr lang="fr-FR" sz="2800" dirty="0" smtClean="0"/>
            </a:br>
            <a:r>
              <a:rPr lang="fr-FR" sz="2800" dirty="0" smtClean="0"/>
              <a:t>733) Angle de raccordement d’un liquide et d’un solide.</a:t>
            </a:r>
            <a:br>
              <a:rPr lang="fr-FR" sz="2800" dirty="0" smtClean="0"/>
            </a:br>
            <a:r>
              <a:rPr lang="fr-FR" sz="2800" dirty="0" smtClean="0"/>
              <a:t> Mouillabilité </a:t>
            </a:r>
            <a:br>
              <a:rPr lang="fr-FR" sz="2800" dirty="0" smtClean="0"/>
            </a:br>
            <a:endParaRPr lang="fr-FR" sz="2800" dirty="0"/>
          </a:p>
        </p:txBody>
      </p:sp>
      <p:pic>
        <p:nvPicPr>
          <p:cNvPr id="8" name="Picture 3"/>
          <p:cNvPicPr>
            <a:picLocks noChangeAspect="1" noChangeArrowheads="1"/>
          </p:cNvPicPr>
          <p:nvPr/>
        </p:nvPicPr>
        <p:blipFill>
          <a:blip r:embed="rId2" cstate="print"/>
          <a:srcRect r="44231" b="40855"/>
          <a:stretch>
            <a:fillRect/>
          </a:stretch>
        </p:blipFill>
        <p:spPr bwMode="auto">
          <a:xfrm>
            <a:off x="2267744" y="1196752"/>
            <a:ext cx="4355976" cy="1833079"/>
          </a:xfrm>
          <a:prstGeom prst="rect">
            <a:avLst/>
          </a:prstGeom>
          <a:noFill/>
          <a:ln w="9525">
            <a:noFill/>
            <a:miter lim="800000"/>
            <a:headEnd/>
            <a:tailEnd/>
          </a:ln>
        </p:spPr>
      </p:pic>
      <p:pic>
        <p:nvPicPr>
          <p:cNvPr id="231425" name="Picture 1"/>
          <p:cNvPicPr>
            <a:picLocks noChangeAspect="1" noChangeArrowheads="1"/>
          </p:cNvPicPr>
          <p:nvPr/>
        </p:nvPicPr>
        <p:blipFill>
          <a:blip r:embed="rId3" cstate="print"/>
          <a:srcRect l="31106" t="41999" r="30701" b="32801"/>
          <a:stretch>
            <a:fillRect/>
          </a:stretch>
        </p:blipFill>
        <p:spPr bwMode="auto">
          <a:xfrm>
            <a:off x="1043608" y="3501008"/>
            <a:ext cx="6984776" cy="2592288"/>
          </a:xfrm>
          <a:prstGeom prst="rect">
            <a:avLst/>
          </a:prstGeom>
          <a:noFill/>
          <a:ln w="9525">
            <a:noFill/>
            <a:miter lim="800000"/>
            <a:headEnd/>
            <a:tailEnd/>
          </a:ln>
        </p:spPr>
      </p:pic>
      <p:sp>
        <p:nvSpPr>
          <p:cNvPr id="6" name="ZoneTexte 5"/>
          <p:cNvSpPr txBox="1"/>
          <p:nvPr/>
        </p:nvSpPr>
        <p:spPr>
          <a:xfrm>
            <a:off x="-324544" y="6237312"/>
            <a:ext cx="9865096" cy="430887"/>
          </a:xfrm>
          <a:prstGeom prst="rect">
            <a:avLst/>
          </a:prstGeom>
          <a:noFill/>
        </p:spPr>
        <p:txBody>
          <a:bodyPr wrap="square" rtlCol="0">
            <a:spAutoFit/>
          </a:bodyPr>
          <a:lstStyle/>
          <a:p>
            <a:pPr algn="ctr"/>
            <a:r>
              <a:rPr lang="fr-FR" sz="2200" dirty="0" smtClean="0">
                <a:solidFill>
                  <a:srgbClr val="FF0000"/>
                </a:solidFill>
                <a:sym typeface="Symbol"/>
              </a:rPr>
              <a:t> (angle de </a:t>
            </a:r>
            <a:r>
              <a:rPr lang="fr-FR" sz="2200" dirty="0" err="1" smtClean="0">
                <a:solidFill>
                  <a:srgbClr val="FF0000"/>
                </a:solidFill>
                <a:sym typeface="Symbol"/>
              </a:rPr>
              <a:t>racordement</a:t>
            </a:r>
            <a:r>
              <a:rPr lang="fr-FR" sz="2200" dirty="0" smtClean="0">
                <a:solidFill>
                  <a:srgbClr val="FF0000"/>
                </a:solidFill>
                <a:sym typeface="Symbol"/>
              </a:rPr>
              <a:t>) a</a:t>
            </a:r>
            <a:r>
              <a:rPr lang="fr-FR" sz="2200" dirty="0" smtClean="0">
                <a:solidFill>
                  <a:srgbClr val="FF0000"/>
                </a:solidFill>
              </a:rPr>
              <a:t> évolué d’un angle aigu à un angle proche de 180° </a:t>
            </a:r>
            <a:endParaRPr lang="fr-FR" sz="2200" dirty="0">
              <a:solidFill>
                <a:srgbClr val="FF0000"/>
              </a:solidFill>
            </a:endParaRPr>
          </a:p>
        </p:txBody>
      </p:sp>
      <p:sp>
        <p:nvSpPr>
          <p:cNvPr id="9" name="Flèche droite 8"/>
          <p:cNvSpPr/>
          <p:nvPr/>
        </p:nvSpPr>
        <p:spPr>
          <a:xfrm>
            <a:off x="1259632" y="3140968"/>
            <a:ext cx="504056"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1187624" y="2996952"/>
            <a:ext cx="7416824" cy="430887"/>
          </a:xfrm>
          <a:prstGeom prst="rect">
            <a:avLst/>
          </a:prstGeom>
          <a:noFill/>
        </p:spPr>
        <p:txBody>
          <a:bodyPr wrap="square" rtlCol="0">
            <a:spAutoFit/>
          </a:bodyPr>
          <a:lstStyle/>
          <a:p>
            <a:pPr algn="ctr"/>
            <a:r>
              <a:rPr lang="fr-FR" sz="2200" dirty="0" smtClean="0"/>
              <a:t>La cohésion du liquide est forte / à l’attraction </a:t>
            </a:r>
            <a:r>
              <a:rPr lang="fr-FR" sz="2200" dirty="0" err="1" smtClean="0"/>
              <a:t>liq</a:t>
            </a:r>
            <a:r>
              <a:rPr lang="fr-FR" sz="2200" dirty="0" smtClean="0"/>
              <a:t> / sol</a:t>
            </a:r>
            <a:endParaRPr lang="fr-FR" sz="2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425"/>
                                        </p:tgtEl>
                                        <p:attrNameLst>
                                          <p:attrName>style.visibility</p:attrName>
                                        </p:attrNameLst>
                                      </p:cBhvr>
                                      <p:to>
                                        <p:strVal val="visible"/>
                                      </p:to>
                                    </p:set>
                                    <p:animEffect transition="in" filter="fade">
                                      <p:cBhvr>
                                        <p:cTn id="12" dur="2000"/>
                                        <p:tgtEl>
                                          <p:spTgt spid="2314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a:spLocks noGrp="1"/>
          </p:cNvSpPr>
          <p:nvPr>
            <p:ph type="title"/>
          </p:nvPr>
        </p:nvSpPr>
        <p:spPr>
          <a:xfrm>
            <a:off x="-468560" y="53752"/>
            <a:ext cx="9865096" cy="1431032"/>
          </a:xfrm>
        </p:spPr>
        <p:txBody>
          <a:bodyPr>
            <a:normAutofit fontScale="90000"/>
          </a:bodyPr>
          <a:lstStyle/>
          <a:p>
            <a:r>
              <a:rPr lang="fr-FR" sz="2800" dirty="0" smtClean="0"/>
              <a:t>73) Conséquences</a:t>
            </a:r>
            <a:br>
              <a:rPr lang="fr-FR" sz="2800" dirty="0" smtClean="0"/>
            </a:br>
            <a:r>
              <a:rPr lang="fr-FR" sz="2800" dirty="0" smtClean="0"/>
              <a:t>733) Angle de raccordement d’un liquide et d’un solide.</a:t>
            </a:r>
            <a:br>
              <a:rPr lang="fr-FR" sz="2800" dirty="0" smtClean="0"/>
            </a:br>
            <a:r>
              <a:rPr lang="fr-FR" sz="2800" dirty="0" smtClean="0"/>
              <a:t> Mouillabilité </a:t>
            </a:r>
            <a:br>
              <a:rPr lang="fr-FR" sz="2800" dirty="0" smtClean="0"/>
            </a:br>
            <a:endParaRPr lang="fr-FR" sz="2800" dirty="0"/>
          </a:p>
        </p:txBody>
      </p:sp>
      <p:pic>
        <p:nvPicPr>
          <p:cNvPr id="8" name="Picture 3"/>
          <p:cNvPicPr>
            <a:picLocks noChangeAspect="1" noChangeArrowheads="1"/>
          </p:cNvPicPr>
          <p:nvPr/>
        </p:nvPicPr>
        <p:blipFill>
          <a:blip r:embed="rId2" cstate="print"/>
          <a:srcRect l="54117" t="16343" b="40855"/>
          <a:stretch>
            <a:fillRect/>
          </a:stretch>
        </p:blipFill>
        <p:spPr bwMode="auto">
          <a:xfrm>
            <a:off x="2555776" y="1268760"/>
            <a:ext cx="3566486" cy="1320153"/>
          </a:xfrm>
          <a:prstGeom prst="rect">
            <a:avLst/>
          </a:prstGeom>
          <a:noFill/>
          <a:ln w="9525">
            <a:noFill/>
            <a:miter lim="800000"/>
            <a:headEnd/>
            <a:tailEnd/>
          </a:ln>
        </p:spPr>
      </p:pic>
      <p:pic>
        <p:nvPicPr>
          <p:cNvPr id="239618" name="Picture 2"/>
          <p:cNvPicPr>
            <a:picLocks noChangeAspect="1" noChangeArrowheads="1"/>
          </p:cNvPicPr>
          <p:nvPr/>
        </p:nvPicPr>
        <p:blipFill>
          <a:blip r:embed="rId3" cstate="print"/>
          <a:srcRect l="31106" t="41166" r="29520" b="26634"/>
          <a:stretch>
            <a:fillRect/>
          </a:stretch>
        </p:blipFill>
        <p:spPr bwMode="auto">
          <a:xfrm>
            <a:off x="971600" y="3212976"/>
            <a:ext cx="7200800" cy="3312368"/>
          </a:xfrm>
          <a:prstGeom prst="rect">
            <a:avLst/>
          </a:prstGeom>
          <a:noFill/>
          <a:ln w="9525">
            <a:noFill/>
            <a:miter lim="800000"/>
            <a:headEnd/>
            <a:tailEnd/>
          </a:ln>
        </p:spPr>
      </p:pic>
      <p:sp>
        <p:nvSpPr>
          <p:cNvPr id="5" name="ZoneTexte 4"/>
          <p:cNvSpPr txBox="1"/>
          <p:nvPr/>
        </p:nvSpPr>
        <p:spPr>
          <a:xfrm>
            <a:off x="1187624" y="2636912"/>
            <a:ext cx="5688632" cy="430887"/>
          </a:xfrm>
          <a:prstGeom prst="rect">
            <a:avLst/>
          </a:prstGeom>
          <a:noFill/>
        </p:spPr>
        <p:txBody>
          <a:bodyPr wrap="square" rtlCol="0">
            <a:spAutoFit/>
          </a:bodyPr>
          <a:lstStyle/>
          <a:p>
            <a:pPr algn="ctr"/>
            <a:r>
              <a:rPr lang="fr-FR" sz="2200" dirty="0" smtClean="0"/>
              <a:t>L’attraction  </a:t>
            </a:r>
            <a:r>
              <a:rPr lang="fr-FR" sz="2200" dirty="0" err="1" smtClean="0"/>
              <a:t>liq</a:t>
            </a:r>
            <a:r>
              <a:rPr lang="fr-FR" sz="2200" dirty="0" smtClean="0"/>
              <a:t> / sol est forte</a:t>
            </a:r>
            <a:endParaRPr lang="fr-FR" sz="2200" dirty="0"/>
          </a:p>
        </p:txBody>
      </p:sp>
      <p:sp>
        <p:nvSpPr>
          <p:cNvPr id="6" name="Flèche droite 5"/>
          <p:cNvSpPr/>
          <p:nvPr/>
        </p:nvSpPr>
        <p:spPr>
          <a:xfrm>
            <a:off x="899592" y="2780928"/>
            <a:ext cx="57606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187624" y="6165304"/>
            <a:ext cx="42484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24544" y="6332848"/>
            <a:ext cx="9865096" cy="430887"/>
          </a:xfrm>
          <a:prstGeom prst="rect">
            <a:avLst/>
          </a:prstGeom>
          <a:noFill/>
        </p:spPr>
        <p:txBody>
          <a:bodyPr wrap="square" rtlCol="0">
            <a:spAutoFit/>
          </a:bodyPr>
          <a:lstStyle/>
          <a:p>
            <a:pPr algn="ctr"/>
            <a:r>
              <a:rPr lang="fr-FR" sz="2200" dirty="0" smtClean="0">
                <a:solidFill>
                  <a:srgbClr val="FF0000"/>
                </a:solidFill>
                <a:sym typeface="Symbol"/>
              </a:rPr>
              <a:t>A l’équilibre,  (angle de </a:t>
            </a:r>
            <a:r>
              <a:rPr lang="fr-FR" sz="2200" dirty="0" err="1" smtClean="0">
                <a:solidFill>
                  <a:srgbClr val="FF0000"/>
                </a:solidFill>
                <a:sym typeface="Symbol"/>
              </a:rPr>
              <a:t>racordement</a:t>
            </a:r>
            <a:r>
              <a:rPr lang="fr-FR" sz="2200" dirty="0" smtClean="0">
                <a:solidFill>
                  <a:srgbClr val="FF0000"/>
                </a:solidFill>
                <a:sym typeface="Symbol"/>
              </a:rPr>
              <a:t>) tend vers zéro</a:t>
            </a:r>
            <a:r>
              <a:rPr lang="fr-FR" sz="2200" dirty="0" smtClean="0">
                <a:solidFill>
                  <a:srgbClr val="FF0000"/>
                </a:solidFill>
              </a:rPr>
              <a:t> </a:t>
            </a:r>
            <a:endParaRPr lang="fr-FR" sz="22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618"/>
                                        </p:tgtEl>
                                        <p:attrNameLst>
                                          <p:attrName>style.visibility</p:attrName>
                                        </p:attrNameLst>
                                      </p:cBhvr>
                                      <p:to>
                                        <p:strVal val="visible"/>
                                      </p:to>
                                    </p:set>
                                    <p:animEffect transition="in" filter="fade">
                                      <p:cBhvr>
                                        <p:cTn id="12" dur="2000"/>
                                        <p:tgtEl>
                                          <p:spTgt spid="2396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l="27944" t="23250" r="26121" b="32453"/>
          <a:stretch>
            <a:fillRect/>
          </a:stretch>
        </p:blipFill>
        <p:spPr bwMode="auto">
          <a:xfrm>
            <a:off x="683568" y="1988840"/>
            <a:ext cx="7848872" cy="4255412"/>
          </a:xfrm>
          <a:prstGeom prst="rect">
            <a:avLst/>
          </a:prstGeom>
          <a:noFill/>
          <a:ln w="9525">
            <a:noFill/>
            <a:miter lim="800000"/>
            <a:headEnd/>
            <a:tailEnd/>
          </a:ln>
        </p:spPr>
      </p:pic>
      <p:sp>
        <p:nvSpPr>
          <p:cNvPr id="6" name="Titre 1"/>
          <p:cNvSpPr>
            <a:spLocks noGrp="1"/>
          </p:cNvSpPr>
          <p:nvPr>
            <p:ph type="title"/>
          </p:nvPr>
        </p:nvSpPr>
        <p:spPr>
          <a:xfrm>
            <a:off x="-468560" y="53752"/>
            <a:ext cx="9865096" cy="1431032"/>
          </a:xfrm>
        </p:spPr>
        <p:txBody>
          <a:bodyPr>
            <a:normAutofit fontScale="90000"/>
          </a:bodyPr>
          <a:lstStyle/>
          <a:p>
            <a:r>
              <a:rPr lang="fr-FR" sz="2800" dirty="0" smtClean="0"/>
              <a:t>73) Conséquences</a:t>
            </a:r>
            <a:br>
              <a:rPr lang="fr-FR" sz="2800" dirty="0" smtClean="0"/>
            </a:br>
            <a:r>
              <a:rPr lang="fr-FR" sz="2800" dirty="0" smtClean="0"/>
              <a:t>733) Angle de raccordement d’un liquide et d’un solide.</a:t>
            </a:r>
            <a:br>
              <a:rPr lang="fr-FR" sz="2800" dirty="0" smtClean="0"/>
            </a:br>
            <a:r>
              <a:rPr lang="fr-FR" sz="2800" dirty="0" smtClean="0"/>
              <a:t> Mouillabilité </a:t>
            </a:r>
            <a:br>
              <a:rPr lang="fr-FR" sz="2800" dirty="0" smtClean="0"/>
            </a:br>
            <a:endParaRPr lang="fr-FR" sz="2800"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title"/>
          </p:nvPr>
        </p:nvSpPr>
        <p:spPr>
          <a:xfrm>
            <a:off x="-468560" y="53752"/>
            <a:ext cx="9865096" cy="1431032"/>
          </a:xfrm>
        </p:spPr>
        <p:txBody>
          <a:bodyPr>
            <a:normAutofit fontScale="90000"/>
          </a:bodyPr>
          <a:lstStyle/>
          <a:p>
            <a:r>
              <a:rPr lang="fr-FR" sz="2800" dirty="0" smtClean="0"/>
              <a:t>73) Conséquences</a:t>
            </a:r>
            <a:br>
              <a:rPr lang="fr-FR" sz="2800" dirty="0" smtClean="0"/>
            </a:br>
            <a:r>
              <a:rPr lang="fr-FR" sz="2800" dirty="0" smtClean="0"/>
              <a:t>733) Angle de raccordement d’un liquide et d’un solide.</a:t>
            </a:r>
            <a:br>
              <a:rPr lang="fr-FR" sz="2800" dirty="0" smtClean="0"/>
            </a:br>
            <a:r>
              <a:rPr lang="fr-FR" sz="2800" dirty="0" smtClean="0"/>
              <a:t> Mouillabilité </a:t>
            </a:r>
            <a:br>
              <a:rPr lang="fr-FR" sz="2800" dirty="0" smtClean="0"/>
            </a:br>
            <a:endParaRPr lang="fr-FR" sz="2800" dirty="0"/>
          </a:p>
        </p:txBody>
      </p:sp>
      <p:sp>
        <p:nvSpPr>
          <p:cNvPr id="4" name="ZoneTexte 3"/>
          <p:cNvSpPr txBox="1"/>
          <p:nvPr/>
        </p:nvSpPr>
        <p:spPr>
          <a:xfrm>
            <a:off x="683568" y="1556792"/>
            <a:ext cx="4392488" cy="461665"/>
          </a:xfrm>
          <a:prstGeom prst="rect">
            <a:avLst/>
          </a:prstGeom>
          <a:noFill/>
        </p:spPr>
        <p:txBody>
          <a:bodyPr wrap="square" rtlCol="0">
            <a:spAutoFit/>
          </a:bodyPr>
          <a:lstStyle/>
          <a:p>
            <a:r>
              <a:rPr lang="fr-FR" sz="2400" dirty="0" smtClean="0"/>
              <a:t>Dans tubes capillaires :</a:t>
            </a:r>
            <a:endParaRPr lang="fr-FR" sz="2400" dirty="0"/>
          </a:p>
        </p:txBody>
      </p:sp>
      <p:pic>
        <p:nvPicPr>
          <p:cNvPr id="5" name="Image 6" descr="648px-Ménisque_de_l'eau.svg.png"/>
          <p:cNvPicPr>
            <a:picLocks noChangeAspect="1"/>
          </p:cNvPicPr>
          <p:nvPr/>
        </p:nvPicPr>
        <p:blipFill>
          <a:blip r:embed="rId3" cstate="print"/>
          <a:srcRect/>
          <a:stretch>
            <a:fillRect/>
          </a:stretch>
        </p:blipFill>
        <p:spPr bwMode="auto">
          <a:xfrm>
            <a:off x="321568" y="2492896"/>
            <a:ext cx="4103688" cy="3794125"/>
          </a:xfrm>
          <a:prstGeom prst="rect">
            <a:avLst/>
          </a:prstGeom>
          <a:noFill/>
          <a:ln w="9525">
            <a:noFill/>
            <a:miter lim="800000"/>
            <a:headEnd/>
            <a:tailEnd/>
          </a:ln>
        </p:spPr>
      </p:pic>
      <p:pic>
        <p:nvPicPr>
          <p:cNvPr id="7" name="Image 7" descr="Reading_the_meniscus.png"/>
          <p:cNvPicPr>
            <a:picLocks noChangeAspect="1"/>
          </p:cNvPicPr>
          <p:nvPr/>
        </p:nvPicPr>
        <p:blipFill>
          <a:blip r:embed="rId4" cstate="print"/>
          <a:srcRect/>
          <a:stretch>
            <a:fillRect/>
          </a:stretch>
        </p:blipFill>
        <p:spPr bwMode="auto">
          <a:xfrm>
            <a:off x="4644008" y="2492896"/>
            <a:ext cx="4256088" cy="2324100"/>
          </a:xfrm>
          <a:prstGeom prst="rect">
            <a:avLst/>
          </a:prstGeom>
          <a:noFill/>
          <a:ln w="9525">
            <a:noFill/>
            <a:miter lim="800000"/>
            <a:headEnd/>
            <a:tailEnd/>
          </a:ln>
        </p:spPr>
      </p:pic>
      <p:sp>
        <p:nvSpPr>
          <p:cNvPr id="9" name="ZoneTexte 8"/>
          <p:cNvSpPr txBox="1"/>
          <p:nvPr/>
        </p:nvSpPr>
        <p:spPr>
          <a:xfrm>
            <a:off x="7596336" y="5013176"/>
            <a:ext cx="648072" cy="461665"/>
          </a:xfrm>
          <a:prstGeom prst="rect">
            <a:avLst/>
          </a:prstGeom>
          <a:noFill/>
        </p:spPr>
        <p:txBody>
          <a:bodyPr wrap="square" rtlCol="0">
            <a:spAutoFit/>
          </a:bodyPr>
          <a:lstStyle/>
          <a:p>
            <a:pPr algn="ctr"/>
            <a:r>
              <a:rPr lang="fr-FR" sz="2400" dirty="0" smtClean="0"/>
              <a:t>Hg</a:t>
            </a:r>
            <a:endParaRPr lang="fr-FR" sz="2400" dirty="0"/>
          </a:p>
        </p:txBody>
      </p:sp>
      <p:sp>
        <p:nvSpPr>
          <p:cNvPr id="10" name="ZoneTexte 9"/>
          <p:cNvSpPr txBox="1"/>
          <p:nvPr/>
        </p:nvSpPr>
        <p:spPr>
          <a:xfrm>
            <a:off x="5364088" y="4869160"/>
            <a:ext cx="1080120" cy="830997"/>
          </a:xfrm>
          <a:prstGeom prst="rect">
            <a:avLst/>
          </a:prstGeom>
          <a:noFill/>
        </p:spPr>
        <p:txBody>
          <a:bodyPr wrap="square" rtlCol="0">
            <a:spAutoFit/>
          </a:bodyPr>
          <a:lstStyle/>
          <a:p>
            <a:pPr algn="ctr"/>
            <a:r>
              <a:rPr lang="fr-FR" sz="2400" dirty="0" smtClean="0"/>
              <a:t>Eau pure</a:t>
            </a:r>
            <a:endParaRPr lang="fr-FR" sz="2400" dirty="0"/>
          </a:p>
        </p:txBody>
      </p:sp>
      <p:cxnSp>
        <p:nvCxnSpPr>
          <p:cNvPr id="12" name="Connecteur droit 11"/>
          <p:cNvCxnSpPr/>
          <p:nvPr/>
        </p:nvCxnSpPr>
        <p:spPr>
          <a:xfrm>
            <a:off x="5220072" y="3212976"/>
            <a:ext cx="648072" cy="5760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a:off x="7308304" y="3212976"/>
            <a:ext cx="360040" cy="4320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rot="8513879">
            <a:off x="5204490" y="3163901"/>
            <a:ext cx="432048" cy="360040"/>
          </a:xfrm>
          <a:prstGeom prst="arc">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Arc 21"/>
          <p:cNvSpPr/>
          <p:nvPr/>
        </p:nvSpPr>
        <p:spPr>
          <a:xfrm rot="3688006">
            <a:off x="6801897" y="3270802"/>
            <a:ext cx="697739" cy="676436"/>
          </a:xfrm>
          <a:prstGeom prst="arc">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20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title"/>
          </p:nvPr>
        </p:nvSpPr>
        <p:spPr>
          <a:xfrm>
            <a:off x="-468560" y="53752"/>
            <a:ext cx="9865096" cy="1431032"/>
          </a:xfrm>
        </p:spPr>
        <p:txBody>
          <a:bodyPr>
            <a:normAutofit fontScale="90000"/>
          </a:bodyPr>
          <a:lstStyle/>
          <a:p>
            <a:r>
              <a:rPr lang="fr-FR" sz="2800" dirty="0" smtClean="0"/>
              <a:t>73) Conséquences</a:t>
            </a:r>
            <a:br>
              <a:rPr lang="fr-FR" sz="2800" dirty="0" smtClean="0"/>
            </a:br>
            <a:r>
              <a:rPr lang="fr-FR" sz="2800" dirty="0" smtClean="0"/>
              <a:t>733) Angle de raccordement d’un liquide et d’un solide.</a:t>
            </a:r>
            <a:br>
              <a:rPr lang="fr-FR" sz="2800" dirty="0" smtClean="0"/>
            </a:br>
            <a:r>
              <a:rPr lang="fr-FR" sz="2800" dirty="0" smtClean="0"/>
              <a:t> Mouillabilité </a:t>
            </a:r>
            <a:br>
              <a:rPr lang="fr-FR" sz="2800" dirty="0" smtClean="0"/>
            </a:br>
            <a:endParaRPr lang="fr-FR" sz="2800" dirty="0"/>
          </a:p>
        </p:txBody>
      </p:sp>
      <p:sp>
        <p:nvSpPr>
          <p:cNvPr id="4" name="ZoneTexte 3"/>
          <p:cNvSpPr txBox="1"/>
          <p:nvPr/>
        </p:nvSpPr>
        <p:spPr>
          <a:xfrm>
            <a:off x="611560" y="1139602"/>
            <a:ext cx="4392488" cy="461665"/>
          </a:xfrm>
          <a:prstGeom prst="rect">
            <a:avLst/>
          </a:prstGeom>
          <a:noFill/>
        </p:spPr>
        <p:txBody>
          <a:bodyPr wrap="square" rtlCol="0">
            <a:spAutoFit/>
          </a:bodyPr>
          <a:lstStyle/>
          <a:p>
            <a:r>
              <a:rPr lang="fr-FR" sz="2400" dirty="0" smtClean="0"/>
              <a:t>Dans tubes capillaires :</a:t>
            </a:r>
            <a:endParaRPr lang="fr-FR" sz="2400" dirty="0"/>
          </a:p>
        </p:txBody>
      </p:sp>
      <p:pic>
        <p:nvPicPr>
          <p:cNvPr id="8" name="Picture 2"/>
          <p:cNvPicPr>
            <a:picLocks noChangeAspect="1" noChangeArrowheads="1"/>
          </p:cNvPicPr>
          <p:nvPr/>
        </p:nvPicPr>
        <p:blipFill>
          <a:blip r:embed="rId2" cstate="print"/>
          <a:srcRect t="25018"/>
          <a:stretch>
            <a:fillRect/>
          </a:stretch>
        </p:blipFill>
        <p:spPr bwMode="auto">
          <a:xfrm>
            <a:off x="1843647" y="1700808"/>
            <a:ext cx="6421720" cy="4869160"/>
          </a:xfrm>
          <a:prstGeom prst="rect">
            <a:avLst/>
          </a:prstGeom>
          <a:noFill/>
          <a:ln w="9525">
            <a:noFill/>
            <a:miter lim="800000"/>
            <a:headEnd/>
            <a:tailEnd/>
          </a:ln>
        </p:spPr>
      </p:pic>
      <p:sp>
        <p:nvSpPr>
          <p:cNvPr id="10" name="Forme libre 9"/>
          <p:cNvSpPr/>
          <p:nvPr/>
        </p:nvSpPr>
        <p:spPr>
          <a:xfrm>
            <a:off x="2379297" y="4310743"/>
            <a:ext cx="1045028" cy="1925781"/>
          </a:xfrm>
          <a:custGeom>
            <a:avLst/>
            <a:gdLst>
              <a:gd name="connsiteX0" fmla="*/ 47501 w 1045028"/>
              <a:gd name="connsiteY0" fmla="*/ 0 h 1925781"/>
              <a:gd name="connsiteX1" fmla="*/ 166254 w 1045028"/>
              <a:gd name="connsiteY1" fmla="*/ 1531917 h 1925781"/>
              <a:gd name="connsiteX2" fmla="*/ 1045028 w 1045028"/>
              <a:gd name="connsiteY2" fmla="*/ 1911927 h 1925781"/>
              <a:gd name="connsiteX3" fmla="*/ 1045028 w 1045028"/>
              <a:gd name="connsiteY3" fmla="*/ 1911927 h 1925781"/>
              <a:gd name="connsiteX4" fmla="*/ 1033153 w 1045028"/>
              <a:gd name="connsiteY4" fmla="*/ 1923802 h 1925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028" h="1925781">
                <a:moveTo>
                  <a:pt x="47501" y="0"/>
                </a:moveTo>
                <a:cubicBezTo>
                  <a:pt x="23750" y="606631"/>
                  <a:pt x="0" y="1213263"/>
                  <a:pt x="166254" y="1531917"/>
                </a:cubicBezTo>
                <a:cubicBezTo>
                  <a:pt x="332508" y="1850571"/>
                  <a:pt x="1045028" y="1911927"/>
                  <a:pt x="1045028" y="1911927"/>
                </a:cubicBezTo>
                <a:lnTo>
                  <a:pt x="1045028" y="1911927"/>
                </a:lnTo>
                <a:cubicBezTo>
                  <a:pt x="1043049" y="1913906"/>
                  <a:pt x="1029195" y="1925781"/>
                  <a:pt x="1033153" y="192380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Forme libre 10"/>
          <p:cNvSpPr/>
          <p:nvPr/>
        </p:nvSpPr>
        <p:spPr>
          <a:xfrm flipH="1">
            <a:off x="3350703" y="4304844"/>
            <a:ext cx="1045028" cy="1925781"/>
          </a:xfrm>
          <a:custGeom>
            <a:avLst/>
            <a:gdLst>
              <a:gd name="connsiteX0" fmla="*/ 47501 w 1045028"/>
              <a:gd name="connsiteY0" fmla="*/ 0 h 1925781"/>
              <a:gd name="connsiteX1" fmla="*/ 166254 w 1045028"/>
              <a:gd name="connsiteY1" fmla="*/ 1531917 h 1925781"/>
              <a:gd name="connsiteX2" fmla="*/ 1045028 w 1045028"/>
              <a:gd name="connsiteY2" fmla="*/ 1911927 h 1925781"/>
              <a:gd name="connsiteX3" fmla="*/ 1045028 w 1045028"/>
              <a:gd name="connsiteY3" fmla="*/ 1911927 h 1925781"/>
              <a:gd name="connsiteX4" fmla="*/ 1033153 w 1045028"/>
              <a:gd name="connsiteY4" fmla="*/ 1923802 h 1925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028" h="1925781">
                <a:moveTo>
                  <a:pt x="47501" y="0"/>
                </a:moveTo>
                <a:cubicBezTo>
                  <a:pt x="23750" y="606631"/>
                  <a:pt x="0" y="1213263"/>
                  <a:pt x="166254" y="1531917"/>
                </a:cubicBezTo>
                <a:cubicBezTo>
                  <a:pt x="332508" y="1850571"/>
                  <a:pt x="1045028" y="1911927"/>
                  <a:pt x="1045028" y="1911927"/>
                </a:cubicBezTo>
                <a:lnTo>
                  <a:pt x="1045028" y="1911927"/>
                </a:lnTo>
                <a:cubicBezTo>
                  <a:pt x="1043049" y="1913906"/>
                  <a:pt x="1029195" y="1925781"/>
                  <a:pt x="1033153" y="192380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ZoneTexte 11"/>
          <p:cNvSpPr txBox="1"/>
          <p:nvPr/>
        </p:nvSpPr>
        <p:spPr>
          <a:xfrm>
            <a:off x="0" y="4365104"/>
            <a:ext cx="1763688" cy="369332"/>
          </a:xfrm>
          <a:prstGeom prst="rect">
            <a:avLst/>
          </a:prstGeom>
          <a:noFill/>
        </p:spPr>
        <p:txBody>
          <a:bodyPr wrap="square" rtlCol="0">
            <a:spAutoFit/>
          </a:bodyPr>
          <a:lstStyle/>
          <a:p>
            <a:pPr algn="ctr"/>
            <a:r>
              <a:rPr lang="fr-FR" dirty="0" smtClean="0"/>
              <a:t>Eau savonneuse</a:t>
            </a:r>
            <a:endParaRPr lang="fr-FR" dirty="0"/>
          </a:p>
        </p:txBody>
      </p:sp>
      <p:cxnSp>
        <p:nvCxnSpPr>
          <p:cNvPr id="14" name="Connecteur droit avec flèche 13"/>
          <p:cNvCxnSpPr>
            <a:stCxn id="12" idx="2"/>
          </p:cNvCxnSpPr>
          <p:nvPr/>
        </p:nvCxnSpPr>
        <p:spPr>
          <a:xfrm>
            <a:off x="881844" y="4734436"/>
            <a:ext cx="1817948" cy="12868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title"/>
          </p:nvPr>
        </p:nvSpPr>
        <p:spPr>
          <a:xfrm>
            <a:off x="-468560" y="53752"/>
            <a:ext cx="9865096" cy="1431032"/>
          </a:xfrm>
        </p:spPr>
        <p:txBody>
          <a:bodyPr>
            <a:normAutofit fontScale="90000"/>
          </a:bodyPr>
          <a:lstStyle/>
          <a:p>
            <a:r>
              <a:rPr lang="fr-FR" sz="2800" dirty="0" smtClean="0"/>
              <a:t>73) Conséquences</a:t>
            </a:r>
            <a:br>
              <a:rPr lang="fr-FR" sz="2800" dirty="0" smtClean="0"/>
            </a:br>
            <a:r>
              <a:rPr lang="fr-FR" sz="2800" dirty="0" smtClean="0"/>
              <a:t>733) Angle de raccordement d’un liquide et d’un solide.</a:t>
            </a:r>
            <a:br>
              <a:rPr lang="fr-FR" sz="2800" dirty="0" smtClean="0"/>
            </a:br>
            <a:r>
              <a:rPr lang="fr-FR" sz="2800" dirty="0" smtClean="0"/>
              <a:t> Mouillabilité </a:t>
            </a:r>
            <a:br>
              <a:rPr lang="fr-FR" sz="2800" dirty="0" smtClean="0"/>
            </a:br>
            <a:endParaRPr lang="fr-FR" sz="2800" dirty="0"/>
          </a:p>
        </p:txBody>
      </p:sp>
      <p:sp>
        <p:nvSpPr>
          <p:cNvPr id="4" name="ZoneTexte 3"/>
          <p:cNvSpPr txBox="1"/>
          <p:nvPr/>
        </p:nvSpPr>
        <p:spPr>
          <a:xfrm>
            <a:off x="611560" y="1139602"/>
            <a:ext cx="4392488" cy="461665"/>
          </a:xfrm>
          <a:prstGeom prst="rect">
            <a:avLst/>
          </a:prstGeom>
          <a:noFill/>
        </p:spPr>
        <p:txBody>
          <a:bodyPr wrap="square" rtlCol="0">
            <a:spAutoFit/>
          </a:bodyPr>
          <a:lstStyle/>
          <a:p>
            <a:r>
              <a:rPr lang="fr-FR" sz="2400" dirty="0" smtClean="0"/>
              <a:t>Dans tubes capillaires :</a:t>
            </a:r>
            <a:endParaRPr lang="fr-FR" sz="2400" dirty="0"/>
          </a:p>
        </p:txBody>
      </p:sp>
      <p:pic>
        <p:nvPicPr>
          <p:cNvPr id="238594" name="Picture 2"/>
          <p:cNvPicPr>
            <a:picLocks noChangeAspect="1" noChangeArrowheads="1"/>
          </p:cNvPicPr>
          <p:nvPr/>
        </p:nvPicPr>
        <p:blipFill>
          <a:blip r:embed="rId2" cstate="print"/>
          <a:srcRect l="33862" t="42699" r="51569" b="25101"/>
          <a:stretch>
            <a:fillRect/>
          </a:stretch>
        </p:blipFill>
        <p:spPr bwMode="auto">
          <a:xfrm>
            <a:off x="2555776" y="2420888"/>
            <a:ext cx="3168352" cy="3939032"/>
          </a:xfrm>
          <a:prstGeom prst="rect">
            <a:avLst/>
          </a:prstGeom>
          <a:noFill/>
          <a:ln w="9525">
            <a:noFill/>
            <a:miter lim="800000"/>
            <a:headEnd/>
            <a:tailEnd/>
          </a:ln>
        </p:spPr>
      </p:pic>
      <p:sp>
        <p:nvSpPr>
          <p:cNvPr id="7" name="ZoneTexte 6"/>
          <p:cNvSpPr txBox="1"/>
          <p:nvPr/>
        </p:nvSpPr>
        <p:spPr>
          <a:xfrm>
            <a:off x="899592" y="1844824"/>
            <a:ext cx="7272808" cy="430887"/>
          </a:xfrm>
          <a:prstGeom prst="rect">
            <a:avLst/>
          </a:prstGeom>
          <a:noFill/>
        </p:spPr>
        <p:txBody>
          <a:bodyPr wrap="square" rtlCol="0">
            <a:spAutoFit/>
          </a:bodyPr>
          <a:lstStyle/>
          <a:p>
            <a:r>
              <a:rPr lang="fr-FR" sz="2200" dirty="0" smtClean="0"/>
              <a:t>L’analyse est la même que pour une paroi solide horizontale</a:t>
            </a:r>
            <a:endParaRPr lang="fr-FR" sz="2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594"/>
                                        </p:tgtEl>
                                        <p:attrNameLst>
                                          <p:attrName>style.visibility</p:attrName>
                                        </p:attrNameLst>
                                      </p:cBhvr>
                                      <p:to>
                                        <p:strVal val="visible"/>
                                      </p:to>
                                    </p:set>
                                    <p:animEffect transition="in" filter="fade">
                                      <p:cBhvr>
                                        <p:cTn id="7" dur="2000"/>
                                        <p:tgtEl>
                                          <p:spTgt spid="238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4" cstate="print"/>
          <a:srcRect/>
          <a:stretch>
            <a:fillRect/>
          </a:stretch>
        </p:blipFill>
        <p:spPr bwMode="auto">
          <a:xfrm>
            <a:off x="539552" y="1844824"/>
            <a:ext cx="5210175" cy="3714750"/>
          </a:xfrm>
          <a:prstGeom prst="rect">
            <a:avLst/>
          </a:prstGeom>
          <a:noFill/>
          <a:ln w="9525">
            <a:noFill/>
            <a:miter lim="800000"/>
            <a:headEnd/>
            <a:tailEnd/>
          </a:ln>
        </p:spPr>
      </p:pic>
      <p:sp>
        <p:nvSpPr>
          <p:cNvPr id="5" name="Titre 1"/>
          <p:cNvSpPr>
            <a:spLocks noGrp="1"/>
          </p:cNvSpPr>
          <p:nvPr>
            <p:ph type="title"/>
          </p:nvPr>
        </p:nvSpPr>
        <p:spPr>
          <a:xfrm>
            <a:off x="539552" y="0"/>
            <a:ext cx="8784976" cy="1431032"/>
          </a:xfrm>
        </p:spPr>
        <p:txBody>
          <a:bodyPr>
            <a:normAutofit/>
          </a:bodyPr>
          <a:lstStyle/>
          <a:p>
            <a:r>
              <a:rPr lang="fr-FR" sz="2800" dirty="0" smtClean="0"/>
              <a:t>74) Applications</a:t>
            </a:r>
            <a:br>
              <a:rPr lang="fr-FR" sz="2800" dirty="0" smtClean="0"/>
            </a:br>
            <a:r>
              <a:rPr lang="fr-FR" sz="2800" dirty="0" smtClean="0"/>
              <a:t>741) Tubes capillaires. Loi de JURIN</a:t>
            </a:r>
            <a:br>
              <a:rPr lang="fr-FR" sz="2800" dirty="0" smtClean="0"/>
            </a:br>
            <a:endParaRPr lang="fr-FR" sz="2800" dirty="0"/>
          </a:p>
        </p:txBody>
      </p:sp>
      <p:graphicFrame>
        <p:nvGraphicFramePr>
          <p:cNvPr id="119811" name="Object 3"/>
          <p:cNvGraphicFramePr>
            <a:graphicFrameLocks noChangeAspect="1"/>
          </p:cNvGraphicFramePr>
          <p:nvPr/>
        </p:nvGraphicFramePr>
        <p:xfrm>
          <a:off x="5984875" y="2454275"/>
          <a:ext cx="2403475" cy="1371600"/>
        </p:xfrm>
        <a:graphic>
          <a:graphicData uri="http://schemas.openxmlformats.org/presentationml/2006/ole">
            <mc:AlternateContent xmlns:mc="http://schemas.openxmlformats.org/markup-compatibility/2006">
              <mc:Choice xmlns:v="urn:schemas-microsoft-com:vml" Requires="v">
                <p:oleObj spid="_x0000_s119814" name="Équation" r:id="rId5" imgW="736560" imgH="419040" progId="Equation.3">
                  <p:embed/>
                </p:oleObj>
              </mc:Choice>
              <mc:Fallback>
                <p:oleObj name="Équation" r:id="rId5" imgW="736560" imgH="419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4875" y="2454275"/>
                        <a:ext cx="2403475" cy="1371600"/>
                      </a:xfrm>
                      <a:prstGeom prst="rect">
                        <a:avLst/>
                      </a:prstGeom>
                      <a:solidFill>
                        <a:srgbClr val="FFCC99"/>
                      </a:solidFill>
                      <a:ln w="9525">
                        <a:solidFill>
                          <a:schemeClr val="tx1"/>
                        </a:solidFill>
                        <a:miter lim="800000"/>
                        <a:headEnd/>
                        <a:tailEnd/>
                      </a:ln>
                    </p:spPr>
                  </p:pic>
                </p:oleObj>
              </mc:Fallback>
            </mc:AlternateContent>
          </a:graphicData>
        </a:graphic>
      </p:graphicFrame>
      <p:pic>
        <p:nvPicPr>
          <p:cNvPr id="6" name="Picture 2" descr="http://www.spc.ac-aix-marseille.fr/phy_chi/Physique_appliquee/Menu/TP/capteur_de_pression/Capteurs_de_pression_fichiers/image028.gif"/>
          <p:cNvPicPr>
            <a:picLocks noChangeAspect="1" noChangeArrowheads="1"/>
          </p:cNvPicPr>
          <p:nvPr/>
        </p:nvPicPr>
        <p:blipFill>
          <a:blip r:embed="rId7" cstate="print"/>
          <a:srcRect/>
          <a:stretch>
            <a:fillRect/>
          </a:stretch>
        </p:blipFill>
        <p:spPr bwMode="auto">
          <a:xfrm>
            <a:off x="6300192" y="4293096"/>
            <a:ext cx="1405751" cy="213566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fade">
                                      <p:cBhvr>
                                        <p:cTn id="7" dur="20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68560" y="-110024"/>
            <a:ext cx="9865096" cy="1431032"/>
          </a:xfrm>
        </p:spPr>
        <p:txBody>
          <a:bodyPr>
            <a:normAutofit/>
          </a:bodyPr>
          <a:lstStyle/>
          <a:p>
            <a:r>
              <a:rPr lang="fr-FR" sz="2800" dirty="0" smtClean="0"/>
              <a:t>74) Applications</a:t>
            </a:r>
            <a:br>
              <a:rPr lang="fr-FR" sz="2800" dirty="0" smtClean="0"/>
            </a:br>
            <a:r>
              <a:rPr lang="fr-FR" sz="2800" dirty="0" smtClean="0"/>
              <a:t>742) Méthodes de mesure de la tension superficielle</a:t>
            </a:r>
            <a:br>
              <a:rPr lang="fr-FR" sz="2800" dirty="0" smtClean="0"/>
            </a:br>
            <a:endParaRPr lang="fr-FR" sz="2800" dirty="0"/>
          </a:p>
        </p:txBody>
      </p:sp>
      <p:pic>
        <p:nvPicPr>
          <p:cNvPr id="6" name="Picture 2"/>
          <p:cNvPicPr>
            <a:picLocks noChangeAspect="1" noChangeArrowheads="1"/>
          </p:cNvPicPr>
          <p:nvPr/>
        </p:nvPicPr>
        <p:blipFill>
          <a:blip r:embed="rId3" cstate="print"/>
          <a:srcRect/>
          <a:stretch>
            <a:fillRect/>
          </a:stretch>
        </p:blipFill>
        <p:spPr bwMode="auto">
          <a:xfrm>
            <a:off x="323528" y="1916832"/>
            <a:ext cx="4604200" cy="3282702"/>
          </a:xfrm>
          <a:prstGeom prst="rect">
            <a:avLst/>
          </a:prstGeom>
          <a:noFill/>
          <a:ln w="9525">
            <a:noFill/>
            <a:miter lim="800000"/>
            <a:headEnd/>
            <a:tailEnd/>
          </a:ln>
        </p:spPr>
      </p:pic>
      <p:graphicFrame>
        <p:nvGraphicFramePr>
          <p:cNvPr id="120834" name="Object 2"/>
          <p:cNvGraphicFramePr>
            <a:graphicFrameLocks noChangeAspect="1"/>
          </p:cNvGraphicFramePr>
          <p:nvPr/>
        </p:nvGraphicFramePr>
        <p:xfrm>
          <a:off x="6084168" y="2132856"/>
          <a:ext cx="2154238" cy="1289050"/>
        </p:xfrm>
        <a:graphic>
          <a:graphicData uri="http://schemas.openxmlformats.org/presentationml/2006/ole">
            <mc:AlternateContent xmlns:mc="http://schemas.openxmlformats.org/markup-compatibility/2006">
              <mc:Choice xmlns:v="urn:schemas-microsoft-com:vml" Requires="v">
                <p:oleObj spid="_x0000_s120837" name="Équation" r:id="rId4" imgW="660240" imgH="393480" progId="Equation.3">
                  <p:embed/>
                </p:oleObj>
              </mc:Choice>
              <mc:Fallback>
                <p:oleObj name="Équation" r:id="rId4" imgW="660240" imgH="393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2132856"/>
                        <a:ext cx="2154238" cy="1289050"/>
                      </a:xfrm>
                      <a:prstGeom prst="rect">
                        <a:avLst/>
                      </a:prstGeom>
                      <a:solidFill>
                        <a:srgbClr val="FFCC99"/>
                      </a:solidFill>
                      <a:ln w="9525">
                        <a:solidFill>
                          <a:schemeClr val="tx1"/>
                        </a:solidFill>
                        <a:miter lim="800000"/>
                        <a:headEnd/>
                        <a:tailEnd/>
                      </a:ln>
                    </p:spPr>
                  </p:pic>
                </p:oleObj>
              </mc:Fallback>
            </mc:AlternateContent>
          </a:graphicData>
        </a:graphic>
      </p:graphicFrame>
      <p:sp>
        <p:nvSpPr>
          <p:cNvPr id="7" name="ZoneTexte 6"/>
          <p:cNvSpPr txBox="1"/>
          <p:nvPr/>
        </p:nvSpPr>
        <p:spPr>
          <a:xfrm>
            <a:off x="5508104" y="4005064"/>
            <a:ext cx="3240360" cy="954107"/>
          </a:xfrm>
          <a:prstGeom prst="rect">
            <a:avLst/>
          </a:prstGeom>
          <a:noFill/>
        </p:spPr>
        <p:txBody>
          <a:bodyPr wrap="square" rtlCol="0">
            <a:spAutoFit/>
          </a:bodyPr>
          <a:lstStyle/>
          <a:p>
            <a:pPr algn="ctr"/>
            <a:r>
              <a:rPr lang="fr-FR" sz="2800" dirty="0" smtClean="0"/>
              <a:t>Lecture de h au cathétomètre</a:t>
            </a:r>
            <a:endParaRPr lang="fr-FR" sz="2800" dirty="0"/>
          </a:p>
        </p:txBody>
      </p:sp>
      <p:sp>
        <p:nvSpPr>
          <p:cNvPr id="8" name="ZoneTexte 7"/>
          <p:cNvSpPr txBox="1"/>
          <p:nvPr/>
        </p:nvSpPr>
        <p:spPr>
          <a:xfrm>
            <a:off x="683568" y="1124744"/>
            <a:ext cx="4464496" cy="523220"/>
          </a:xfrm>
          <a:prstGeom prst="rect">
            <a:avLst/>
          </a:prstGeom>
          <a:noFill/>
        </p:spPr>
        <p:txBody>
          <a:bodyPr wrap="square" rtlCol="0">
            <a:spAutoFit/>
          </a:bodyPr>
          <a:lstStyle/>
          <a:p>
            <a:r>
              <a:rPr lang="fr-FR" sz="2800" u="sng" dirty="0" smtClean="0"/>
              <a:t>Par capillarité </a:t>
            </a:r>
            <a:r>
              <a:rPr lang="fr-FR" sz="2800" dirty="0" smtClean="0"/>
              <a:t>: loi de JURIN</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fade">
                                      <p:cBhvr>
                                        <p:cTn id="7" dur="2000"/>
                                        <p:tgtEl>
                                          <p:spTgt spid="120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4" cstate="print"/>
          <a:srcRect l="22137" t="36307" r="34695" b="30110"/>
          <a:stretch>
            <a:fillRect/>
          </a:stretch>
        </p:blipFill>
        <p:spPr bwMode="auto">
          <a:xfrm>
            <a:off x="2391186" y="980728"/>
            <a:ext cx="6357278" cy="2780617"/>
          </a:xfrm>
          <a:prstGeom prst="rect">
            <a:avLst/>
          </a:prstGeom>
          <a:noFill/>
          <a:ln w="9525">
            <a:noFill/>
            <a:miter lim="800000"/>
            <a:headEnd/>
            <a:tailEnd/>
          </a:ln>
        </p:spPr>
      </p:pic>
      <p:sp>
        <p:nvSpPr>
          <p:cNvPr id="5" name="Titre 1"/>
          <p:cNvSpPr>
            <a:spLocks noGrp="1"/>
          </p:cNvSpPr>
          <p:nvPr>
            <p:ph type="title"/>
          </p:nvPr>
        </p:nvSpPr>
        <p:spPr>
          <a:xfrm>
            <a:off x="-468560" y="-110024"/>
            <a:ext cx="9865096" cy="1431032"/>
          </a:xfrm>
        </p:spPr>
        <p:txBody>
          <a:bodyPr>
            <a:normAutofit/>
          </a:bodyPr>
          <a:lstStyle/>
          <a:p>
            <a:r>
              <a:rPr lang="fr-FR" sz="2800" dirty="0" smtClean="0"/>
              <a:t>74) Applications</a:t>
            </a:r>
            <a:br>
              <a:rPr lang="fr-FR" sz="2800" dirty="0" smtClean="0"/>
            </a:br>
            <a:r>
              <a:rPr lang="fr-FR" sz="2800" dirty="0" smtClean="0"/>
              <a:t>742) Méthodes de mesure de la tension superficielle</a:t>
            </a:r>
            <a:br>
              <a:rPr lang="fr-FR" sz="2800" dirty="0" smtClean="0"/>
            </a:br>
            <a:endParaRPr lang="fr-FR" sz="2800" dirty="0"/>
          </a:p>
        </p:txBody>
      </p:sp>
      <p:pic>
        <p:nvPicPr>
          <p:cNvPr id="102401" name="Picture 1"/>
          <p:cNvPicPr>
            <a:picLocks noChangeAspect="1" noChangeArrowheads="1"/>
          </p:cNvPicPr>
          <p:nvPr/>
        </p:nvPicPr>
        <p:blipFill>
          <a:blip r:embed="rId5" cstate="print"/>
          <a:srcRect/>
          <a:stretch>
            <a:fillRect/>
          </a:stretch>
        </p:blipFill>
        <p:spPr bwMode="auto">
          <a:xfrm>
            <a:off x="4001206" y="3789040"/>
            <a:ext cx="3523122" cy="2635913"/>
          </a:xfrm>
          <a:prstGeom prst="rect">
            <a:avLst/>
          </a:prstGeom>
          <a:noFill/>
          <a:ln w="9525">
            <a:noFill/>
            <a:miter lim="800000"/>
            <a:headEnd/>
            <a:tailEnd/>
          </a:ln>
        </p:spPr>
      </p:pic>
      <p:sp>
        <p:nvSpPr>
          <p:cNvPr id="7" name="ZoneTexte 6"/>
          <p:cNvSpPr txBox="1"/>
          <p:nvPr/>
        </p:nvSpPr>
        <p:spPr>
          <a:xfrm>
            <a:off x="251520" y="1124744"/>
            <a:ext cx="2520280" cy="523220"/>
          </a:xfrm>
          <a:prstGeom prst="rect">
            <a:avLst/>
          </a:prstGeom>
          <a:noFill/>
        </p:spPr>
        <p:txBody>
          <a:bodyPr wrap="square" rtlCol="0">
            <a:spAutoFit/>
          </a:bodyPr>
          <a:lstStyle/>
          <a:p>
            <a:r>
              <a:rPr lang="fr-FR" sz="2800" u="sng" dirty="0" smtClean="0"/>
              <a:t>Au tensiomètre</a:t>
            </a:r>
            <a:endParaRPr lang="fr-FR" sz="2800" u="sng" dirty="0"/>
          </a:p>
        </p:txBody>
      </p:sp>
      <p:sp>
        <p:nvSpPr>
          <p:cNvPr id="8" name="Rectangle 7"/>
          <p:cNvSpPr/>
          <p:nvPr/>
        </p:nvSpPr>
        <p:spPr>
          <a:xfrm>
            <a:off x="683568" y="4365104"/>
            <a:ext cx="2160240"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p:cNvCxnSpPr/>
          <p:nvPr/>
        </p:nvCxnSpPr>
        <p:spPr>
          <a:xfrm>
            <a:off x="684017" y="3789040"/>
            <a:ext cx="0" cy="2160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2843808" y="3789040"/>
            <a:ext cx="0" cy="2160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36512" y="5229200"/>
            <a:ext cx="3744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a:off x="179512" y="5229200"/>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688854" y="5238878"/>
            <a:ext cx="0" cy="57606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34" name="Groupe 33"/>
          <p:cNvGrpSpPr/>
          <p:nvPr/>
        </p:nvGrpSpPr>
        <p:grpSpPr>
          <a:xfrm flipH="1">
            <a:off x="168940" y="5229200"/>
            <a:ext cx="530486" cy="576064"/>
            <a:chOff x="251520" y="5381600"/>
            <a:chExt cx="530486" cy="576064"/>
          </a:xfrm>
        </p:grpSpPr>
        <p:cxnSp>
          <p:nvCxnSpPr>
            <p:cNvPr id="32" name="Connecteur droit 31"/>
            <p:cNvCxnSpPr/>
            <p:nvPr/>
          </p:nvCxnSpPr>
          <p:spPr>
            <a:xfrm>
              <a:off x="766148" y="5381600"/>
              <a:ext cx="0" cy="576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251520" y="5957664"/>
              <a:ext cx="53048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2273732" y="5163772"/>
            <a:ext cx="1089990" cy="641492"/>
            <a:chOff x="2273732" y="5163772"/>
            <a:chExt cx="1089990" cy="641492"/>
          </a:xfrm>
        </p:grpSpPr>
        <p:cxnSp>
          <p:nvCxnSpPr>
            <p:cNvPr id="20" name="Connecteur droit avec flèche 19"/>
            <p:cNvCxnSpPr/>
            <p:nvPr/>
          </p:nvCxnSpPr>
          <p:spPr>
            <a:xfrm>
              <a:off x="2843808" y="5229200"/>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3347864" y="5229200"/>
              <a:ext cx="0" cy="576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2843808" y="5229200"/>
              <a:ext cx="0" cy="57606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2833236" y="5805264"/>
              <a:ext cx="53048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2273732" y="5163772"/>
              <a:ext cx="720080" cy="523220"/>
            </a:xfrm>
            <a:prstGeom prst="rect">
              <a:avLst/>
            </a:prstGeom>
            <a:noFill/>
          </p:spPr>
          <p:txBody>
            <a:bodyPr wrap="square" rtlCol="0">
              <a:spAutoFit/>
            </a:bodyPr>
            <a:lstStyle/>
            <a:p>
              <a:r>
                <a:rPr lang="fr-FR" sz="2800" dirty="0" err="1" smtClean="0"/>
                <a:t>dF</a:t>
              </a:r>
              <a:r>
                <a:rPr lang="fr-FR" sz="2800" baseline="-25000" dirty="0" err="1" smtClean="0"/>
                <a:t>z</a:t>
              </a:r>
              <a:endParaRPr lang="fr-FR" sz="2800" baseline="-25000" dirty="0"/>
            </a:p>
          </p:txBody>
        </p:sp>
      </p:grpSp>
      <p:sp>
        <p:nvSpPr>
          <p:cNvPr id="38" name="ZoneTexte 37"/>
          <p:cNvSpPr txBox="1"/>
          <p:nvPr/>
        </p:nvSpPr>
        <p:spPr>
          <a:xfrm>
            <a:off x="611560" y="5147914"/>
            <a:ext cx="720080" cy="523220"/>
          </a:xfrm>
          <a:prstGeom prst="rect">
            <a:avLst/>
          </a:prstGeom>
          <a:noFill/>
        </p:spPr>
        <p:txBody>
          <a:bodyPr wrap="square" rtlCol="0">
            <a:spAutoFit/>
          </a:bodyPr>
          <a:lstStyle/>
          <a:p>
            <a:r>
              <a:rPr lang="fr-FR" sz="2800" dirty="0" err="1" smtClean="0"/>
              <a:t>dF</a:t>
            </a:r>
            <a:r>
              <a:rPr lang="fr-FR" sz="2800" baseline="-25000" dirty="0" err="1" smtClean="0"/>
              <a:t>z</a:t>
            </a:r>
            <a:endParaRPr lang="fr-FR" sz="2800" baseline="-25000" dirty="0"/>
          </a:p>
        </p:txBody>
      </p:sp>
      <p:cxnSp>
        <p:nvCxnSpPr>
          <p:cNvPr id="40" name="Connecteur droit avec flèche 39"/>
          <p:cNvCxnSpPr/>
          <p:nvPr/>
        </p:nvCxnSpPr>
        <p:spPr>
          <a:xfrm>
            <a:off x="1691680" y="5229200"/>
            <a:ext cx="0" cy="115212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1259632" y="5733256"/>
            <a:ext cx="720080" cy="523220"/>
          </a:xfrm>
          <a:prstGeom prst="rect">
            <a:avLst/>
          </a:prstGeom>
          <a:noFill/>
        </p:spPr>
        <p:txBody>
          <a:bodyPr wrap="square" rtlCol="0">
            <a:spAutoFit/>
          </a:bodyPr>
          <a:lstStyle/>
          <a:p>
            <a:r>
              <a:rPr lang="fr-FR" sz="2800" dirty="0" err="1" smtClean="0"/>
              <a:t>F</a:t>
            </a:r>
            <a:r>
              <a:rPr lang="fr-FR" sz="2800" baseline="-25000" dirty="0" err="1" smtClean="0"/>
              <a:t>z</a:t>
            </a:r>
            <a:endParaRPr lang="fr-FR" sz="2800" baseline="-25000" dirty="0"/>
          </a:p>
        </p:txBody>
      </p:sp>
      <p:sp>
        <p:nvSpPr>
          <p:cNvPr id="43" name="ZoneTexte 42"/>
          <p:cNvSpPr txBox="1"/>
          <p:nvPr/>
        </p:nvSpPr>
        <p:spPr>
          <a:xfrm>
            <a:off x="2380044" y="3650310"/>
            <a:ext cx="576064" cy="523220"/>
          </a:xfrm>
          <a:prstGeom prst="rect">
            <a:avLst/>
          </a:prstGeom>
          <a:noFill/>
        </p:spPr>
        <p:txBody>
          <a:bodyPr wrap="square" rtlCol="0">
            <a:spAutoFit/>
          </a:bodyPr>
          <a:lstStyle/>
          <a:p>
            <a:r>
              <a:rPr lang="fr-FR" sz="2800" dirty="0" err="1" smtClean="0"/>
              <a:t>zz</a:t>
            </a:r>
            <a:r>
              <a:rPr lang="fr-FR" sz="2800" dirty="0" smtClean="0"/>
              <a:t>’</a:t>
            </a:r>
            <a:endParaRPr lang="fr-FR" sz="2800" dirty="0"/>
          </a:p>
        </p:txBody>
      </p:sp>
      <p:sp>
        <p:nvSpPr>
          <p:cNvPr id="44" name="ZoneTexte 43"/>
          <p:cNvSpPr txBox="1"/>
          <p:nvPr/>
        </p:nvSpPr>
        <p:spPr>
          <a:xfrm>
            <a:off x="214518" y="3664172"/>
            <a:ext cx="576064" cy="523220"/>
          </a:xfrm>
          <a:prstGeom prst="rect">
            <a:avLst/>
          </a:prstGeom>
          <a:noFill/>
        </p:spPr>
        <p:txBody>
          <a:bodyPr wrap="square" rtlCol="0">
            <a:spAutoFit/>
          </a:bodyPr>
          <a:lstStyle/>
          <a:p>
            <a:r>
              <a:rPr lang="fr-FR" sz="2800" dirty="0" err="1" smtClean="0"/>
              <a:t>zz</a:t>
            </a:r>
            <a:r>
              <a:rPr lang="fr-FR" sz="2800" dirty="0" smtClean="0"/>
              <a:t>’</a:t>
            </a:r>
            <a:endParaRPr lang="fr-FR" sz="2800" dirty="0"/>
          </a:p>
        </p:txBody>
      </p:sp>
      <p:sp>
        <p:nvSpPr>
          <p:cNvPr id="45" name="ZoneTexte 44"/>
          <p:cNvSpPr txBox="1"/>
          <p:nvPr/>
        </p:nvSpPr>
        <p:spPr>
          <a:xfrm>
            <a:off x="3419872" y="4797152"/>
            <a:ext cx="648072" cy="523220"/>
          </a:xfrm>
          <a:prstGeom prst="rect">
            <a:avLst/>
          </a:prstGeom>
          <a:noFill/>
        </p:spPr>
        <p:txBody>
          <a:bodyPr wrap="square" rtlCol="0">
            <a:spAutoFit/>
          </a:bodyPr>
          <a:lstStyle/>
          <a:p>
            <a:r>
              <a:rPr lang="fr-FR" sz="2800" dirty="0" smtClean="0"/>
              <a:t>xx’</a:t>
            </a:r>
            <a:endParaRPr lang="fr-FR" sz="2800" dirty="0"/>
          </a:p>
        </p:txBody>
      </p:sp>
      <p:cxnSp>
        <p:nvCxnSpPr>
          <p:cNvPr id="46" name="Connecteur droit avec flèche 45"/>
          <p:cNvCxnSpPr/>
          <p:nvPr/>
        </p:nvCxnSpPr>
        <p:spPr>
          <a:xfrm>
            <a:off x="7108138" y="4869160"/>
            <a:ext cx="0" cy="115212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aphicFrame>
        <p:nvGraphicFramePr>
          <p:cNvPr id="102404" name="Object 4"/>
          <p:cNvGraphicFramePr>
            <a:graphicFrameLocks noChangeAspect="1"/>
          </p:cNvGraphicFramePr>
          <p:nvPr/>
        </p:nvGraphicFramePr>
        <p:xfrm>
          <a:off x="7236296" y="5517232"/>
          <a:ext cx="398462" cy="760413"/>
        </p:xfrm>
        <a:graphic>
          <a:graphicData uri="http://schemas.openxmlformats.org/presentationml/2006/ole">
            <mc:AlternateContent xmlns:mc="http://schemas.openxmlformats.org/markup-compatibility/2006">
              <mc:Choice xmlns:v="urn:schemas-microsoft-com:vml" Requires="v">
                <p:oleObj spid="_x0000_s102412" name="Équation" r:id="rId6" imgW="139680" imgH="266400" progId="Equation.3">
                  <p:embed/>
                </p:oleObj>
              </mc:Choice>
              <mc:Fallback>
                <p:oleObj name="Équation" r:id="rId6" imgW="139680" imgH="2664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6296" y="5517232"/>
                        <a:ext cx="398462" cy="760413"/>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cxnSp>
        <p:nvCxnSpPr>
          <p:cNvPr id="13" name="Connecteur droit avec flèche 12"/>
          <p:cNvCxnSpPr/>
          <p:nvPr/>
        </p:nvCxnSpPr>
        <p:spPr>
          <a:xfrm flipH="1">
            <a:off x="179512" y="5229200"/>
            <a:ext cx="504056" cy="5760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2843808" y="5229200"/>
            <a:ext cx="504056" cy="5760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2402" name="Object 2"/>
          <p:cNvGraphicFramePr>
            <a:graphicFrameLocks noChangeAspect="1"/>
          </p:cNvGraphicFramePr>
          <p:nvPr/>
        </p:nvGraphicFramePr>
        <p:xfrm>
          <a:off x="3059832" y="5649622"/>
          <a:ext cx="579884" cy="797340"/>
        </p:xfrm>
        <a:graphic>
          <a:graphicData uri="http://schemas.openxmlformats.org/presentationml/2006/ole">
            <mc:AlternateContent xmlns:mc="http://schemas.openxmlformats.org/markup-compatibility/2006">
              <mc:Choice xmlns:v="urn:schemas-microsoft-com:vml" Requires="v">
                <p:oleObj spid="_x0000_s102413" name="Équation" r:id="rId8" imgW="203040" imgH="279360" progId="Equation.3">
                  <p:embed/>
                </p:oleObj>
              </mc:Choice>
              <mc:Fallback>
                <p:oleObj name="Équation" r:id="rId8" imgW="203040" imgH="279360" progId="Equation.3">
                  <p:embed/>
                  <p:pic>
                    <p:nvPicPr>
                      <p:cNvPr id="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9832" y="5649622"/>
                        <a:ext cx="579884" cy="797340"/>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02405" name="Object 5"/>
          <p:cNvGraphicFramePr>
            <a:graphicFrameLocks noChangeAspect="1"/>
          </p:cNvGraphicFramePr>
          <p:nvPr/>
        </p:nvGraphicFramePr>
        <p:xfrm>
          <a:off x="0" y="5661248"/>
          <a:ext cx="581025" cy="796925"/>
        </p:xfrm>
        <a:graphic>
          <a:graphicData uri="http://schemas.openxmlformats.org/presentationml/2006/ole">
            <mc:AlternateContent xmlns:mc="http://schemas.openxmlformats.org/markup-compatibility/2006">
              <mc:Choice xmlns:v="urn:schemas-microsoft-com:vml" Requires="v">
                <p:oleObj spid="_x0000_s102414" name="Équation" r:id="rId10" imgW="203040" imgH="279360" progId="Equation.3">
                  <p:embed/>
                </p:oleObj>
              </mc:Choice>
              <mc:Fallback>
                <p:oleObj name="Équation" r:id="rId10" imgW="203040" imgH="27936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661248"/>
                        <a:ext cx="581025" cy="796925"/>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5" name="Arc 34"/>
          <p:cNvSpPr/>
          <p:nvPr/>
        </p:nvSpPr>
        <p:spPr>
          <a:xfrm rot="8513879">
            <a:off x="2822222" y="5252132"/>
            <a:ext cx="432048" cy="360040"/>
          </a:xfrm>
          <a:prstGeom prst="arc">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6" name="ZoneTexte 35"/>
          <p:cNvSpPr txBox="1"/>
          <p:nvPr/>
        </p:nvSpPr>
        <p:spPr>
          <a:xfrm>
            <a:off x="2807233" y="5295498"/>
            <a:ext cx="288032" cy="369332"/>
          </a:xfrm>
          <a:prstGeom prst="rect">
            <a:avLst/>
          </a:prstGeom>
          <a:noFill/>
        </p:spPr>
        <p:txBody>
          <a:bodyPr wrap="square" rtlCol="0">
            <a:spAutoFit/>
          </a:bodyPr>
          <a:lstStyle/>
          <a:p>
            <a:r>
              <a:rPr lang="fr-FR" dirty="0" smtClean="0">
                <a:sym typeface="Symbol"/>
              </a:rPr>
              <a:t></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05"/>
                                        </p:tgtEl>
                                        <p:attrNameLst>
                                          <p:attrName>style.visibility</p:attrName>
                                        </p:attrNameLst>
                                      </p:cBhvr>
                                      <p:to>
                                        <p:strVal val="visible"/>
                                      </p:to>
                                    </p:set>
                                    <p:animEffect transition="in" filter="fade">
                                      <p:cBhvr>
                                        <p:cTn id="7" dur="2000"/>
                                        <p:tgtEl>
                                          <p:spTgt spid="10240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02402"/>
                                        </p:tgtEl>
                                        <p:attrNameLst>
                                          <p:attrName>style.visibility</p:attrName>
                                        </p:attrNameLst>
                                      </p:cBhvr>
                                      <p:to>
                                        <p:strVal val="visible"/>
                                      </p:to>
                                    </p:set>
                                    <p:animEffect transition="in" filter="fade">
                                      <p:cBhvr>
                                        <p:cTn id="16" dur="2000"/>
                                        <p:tgtEl>
                                          <p:spTgt spid="10240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0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0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20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2000"/>
                                        <p:tgtEl>
                                          <p:spTgt spid="4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20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102404"/>
                                        </p:tgtEl>
                                        <p:attrNameLst>
                                          <p:attrName>style.visibility</p:attrName>
                                        </p:attrNameLst>
                                      </p:cBhvr>
                                      <p:to>
                                        <p:strVal val="visible"/>
                                      </p:to>
                                    </p:set>
                                    <p:animEffect transition="in" filter="fade">
                                      <p:cBhvr>
                                        <p:cTn id="49" dur="2000"/>
                                        <p:tgtEl>
                                          <p:spTgt spid="10240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Laboratoire physique\TP1A avec les étudiants\8a_affleurement lame_non_conformité.JPG"/>
          <p:cNvPicPr>
            <a:picLocks noChangeAspect="1" noChangeArrowheads="1"/>
          </p:cNvPicPr>
          <p:nvPr/>
        </p:nvPicPr>
        <p:blipFill>
          <a:blip r:embed="rId3" cstate="print">
            <a:lum bright="10000"/>
          </a:blip>
          <a:srcRect/>
          <a:stretch>
            <a:fillRect/>
          </a:stretch>
        </p:blipFill>
        <p:spPr bwMode="auto">
          <a:xfrm>
            <a:off x="323528" y="1268760"/>
            <a:ext cx="6242304" cy="4681728"/>
          </a:xfrm>
          <a:prstGeom prst="rect">
            <a:avLst/>
          </a:prstGeom>
          <a:noFill/>
        </p:spPr>
      </p:pic>
      <p:sp>
        <p:nvSpPr>
          <p:cNvPr id="3" name="Titre 1"/>
          <p:cNvSpPr>
            <a:spLocks noGrp="1"/>
          </p:cNvSpPr>
          <p:nvPr>
            <p:ph type="title"/>
          </p:nvPr>
        </p:nvSpPr>
        <p:spPr>
          <a:xfrm>
            <a:off x="-468560" y="-110024"/>
            <a:ext cx="9865096" cy="1431032"/>
          </a:xfrm>
        </p:spPr>
        <p:txBody>
          <a:bodyPr>
            <a:normAutofit/>
          </a:bodyPr>
          <a:lstStyle/>
          <a:p>
            <a:r>
              <a:rPr lang="fr-FR" sz="2800" dirty="0" smtClean="0"/>
              <a:t>74) Applications</a:t>
            </a:r>
            <a:br>
              <a:rPr lang="fr-FR" sz="2800" dirty="0" smtClean="0"/>
            </a:br>
            <a:r>
              <a:rPr lang="fr-FR" sz="2800" dirty="0" smtClean="0"/>
              <a:t>742) Méthodes de mesure de la tension superficielle</a:t>
            </a:r>
            <a:br>
              <a:rPr lang="fr-FR" sz="2800" dirty="0" smtClean="0"/>
            </a:br>
            <a:endParaRPr lang="fr-FR" sz="2800" dirty="0"/>
          </a:p>
        </p:txBody>
      </p:sp>
      <p:graphicFrame>
        <p:nvGraphicFramePr>
          <p:cNvPr id="101377" name="Object 1"/>
          <p:cNvGraphicFramePr>
            <a:graphicFrameLocks noChangeAspect="1"/>
          </p:cNvGraphicFramePr>
          <p:nvPr/>
        </p:nvGraphicFramePr>
        <p:xfrm>
          <a:off x="5364088" y="1628800"/>
          <a:ext cx="3557259" cy="1163563"/>
        </p:xfrm>
        <a:graphic>
          <a:graphicData uri="http://schemas.openxmlformats.org/presentationml/2006/ole">
            <mc:AlternateContent xmlns:mc="http://schemas.openxmlformats.org/markup-compatibility/2006">
              <mc:Choice xmlns:v="urn:schemas-microsoft-com:vml" Requires="v">
                <p:oleObj spid="_x0000_s101380" name="Équation" r:id="rId4" imgW="1206360" imgH="393480" progId="Equation.3">
                  <p:embed/>
                </p:oleObj>
              </mc:Choice>
              <mc:Fallback>
                <p:oleObj name="Équation" r:id="rId4" imgW="1206360" imgH="393480" progId="Equation.3">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1628800"/>
                        <a:ext cx="3557259" cy="1163563"/>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377"/>
                                        </p:tgtEl>
                                        <p:attrNameLst>
                                          <p:attrName>style.visibility</p:attrName>
                                        </p:attrNameLst>
                                      </p:cBhvr>
                                      <p:to>
                                        <p:strVal val="visible"/>
                                      </p:to>
                                    </p:set>
                                    <p:animEffect transition="in" filter="fade">
                                      <p:cBhvr>
                                        <p:cTn id="7" dur="2000"/>
                                        <p:tgtEl>
                                          <p:spTgt spid="101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a:xfrm>
            <a:off x="-468560" y="-226460"/>
            <a:ext cx="9865096" cy="1431032"/>
          </a:xfrm>
        </p:spPr>
        <p:txBody>
          <a:bodyPr>
            <a:normAutofit/>
          </a:bodyPr>
          <a:lstStyle/>
          <a:p>
            <a:r>
              <a:rPr lang="fr-FR" sz="3200" dirty="0" smtClean="0"/>
              <a:t>71) Lois fondamentales. Rappels</a:t>
            </a:r>
            <a:br>
              <a:rPr lang="fr-FR" sz="3200" dirty="0" smtClean="0"/>
            </a:br>
            <a:r>
              <a:rPr lang="fr-FR" sz="3200" dirty="0" smtClean="0"/>
              <a:t>712) Conséquences de la loi de l’hydrostatique</a:t>
            </a:r>
            <a:endParaRPr lang="fr-FR" sz="3200" dirty="0"/>
          </a:p>
        </p:txBody>
      </p:sp>
      <p:sp>
        <p:nvSpPr>
          <p:cNvPr id="31" name="ZoneTexte 30"/>
          <p:cNvSpPr txBox="1"/>
          <p:nvPr/>
        </p:nvSpPr>
        <p:spPr>
          <a:xfrm>
            <a:off x="1763688" y="6292091"/>
            <a:ext cx="4824536" cy="584775"/>
          </a:xfrm>
          <a:prstGeom prst="rect">
            <a:avLst/>
          </a:prstGeom>
          <a:noFill/>
        </p:spPr>
        <p:txBody>
          <a:bodyPr wrap="square" rtlCol="0">
            <a:spAutoFit/>
          </a:bodyPr>
          <a:lstStyle/>
          <a:p>
            <a:endParaRPr lang="fr-FR" sz="3200" dirty="0" smtClean="0"/>
          </a:p>
        </p:txBody>
      </p:sp>
      <p:pic>
        <p:nvPicPr>
          <p:cNvPr id="32" name="Image 5" descr="hydro-1.jpg"/>
          <p:cNvPicPr>
            <a:picLocks noChangeAspect="1"/>
          </p:cNvPicPr>
          <p:nvPr/>
        </p:nvPicPr>
        <p:blipFill>
          <a:blip r:embed="rId3" cstate="print"/>
          <a:srcRect/>
          <a:stretch>
            <a:fillRect/>
          </a:stretch>
        </p:blipFill>
        <p:spPr bwMode="auto">
          <a:xfrm>
            <a:off x="2339752" y="3843819"/>
            <a:ext cx="4506913" cy="1600200"/>
          </a:xfrm>
          <a:prstGeom prst="rect">
            <a:avLst/>
          </a:prstGeom>
          <a:noFill/>
          <a:ln w="9525">
            <a:noFill/>
            <a:miter lim="800000"/>
            <a:headEnd/>
            <a:tailEnd/>
          </a:ln>
        </p:spPr>
      </p:pic>
      <p:sp>
        <p:nvSpPr>
          <p:cNvPr id="33" name="ZoneTexte 32"/>
          <p:cNvSpPr txBox="1"/>
          <p:nvPr/>
        </p:nvSpPr>
        <p:spPr>
          <a:xfrm>
            <a:off x="0" y="5788035"/>
            <a:ext cx="3456384" cy="954107"/>
          </a:xfrm>
          <a:prstGeom prst="rect">
            <a:avLst/>
          </a:prstGeom>
          <a:noFill/>
        </p:spPr>
        <p:txBody>
          <a:bodyPr wrap="square" rtlCol="0">
            <a:spAutoFit/>
          </a:bodyPr>
          <a:lstStyle/>
          <a:p>
            <a:pPr algn="ctr"/>
            <a:r>
              <a:rPr lang="fr-FR" sz="2800" dirty="0" smtClean="0"/>
              <a:t>Surface horizontale  </a:t>
            </a:r>
          </a:p>
          <a:p>
            <a:pPr algn="ctr"/>
            <a:r>
              <a:rPr lang="fr-FR" sz="2800" dirty="0" smtClean="0"/>
              <a:t>= surface isobare</a:t>
            </a:r>
            <a:endParaRPr lang="fr-FR" sz="2800" dirty="0"/>
          </a:p>
        </p:txBody>
      </p:sp>
      <p:sp>
        <p:nvSpPr>
          <p:cNvPr id="39" name="ZoneTexte 38"/>
          <p:cNvSpPr txBox="1"/>
          <p:nvPr/>
        </p:nvSpPr>
        <p:spPr>
          <a:xfrm>
            <a:off x="4283968" y="5716027"/>
            <a:ext cx="4968552" cy="1241365"/>
          </a:xfrm>
          <a:prstGeom prst="rect">
            <a:avLst/>
          </a:prstGeom>
          <a:noFill/>
        </p:spPr>
        <p:txBody>
          <a:bodyPr wrap="square" rtlCol="0">
            <a:spAutoFit/>
          </a:bodyPr>
          <a:lstStyle/>
          <a:p>
            <a:pPr algn="ctr"/>
            <a:r>
              <a:rPr lang="fr-FR" sz="2800" dirty="0" smtClean="0"/>
              <a:t>P</a:t>
            </a:r>
            <a:r>
              <a:rPr lang="fr-FR" sz="2800" baseline="-25000" dirty="0" smtClean="0"/>
              <a:t>1 </a:t>
            </a:r>
            <a:r>
              <a:rPr lang="fr-FR" sz="2800" dirty="0" smtClean="0"/>
              <a:t>= P</a:t>
            </a:r>
            <a:r>
              <a:rPr lang="fr-FR" sz="2800" baseline="-25000" dirty="0" smtClean="0"/>
              <a:t>2</a:t>
            </a:r>
            <a:r>
              <a:rPr lang="fr-FR" sz="2800" dirty="0" smtClean="0"/>
              <a:t> = P</a:t>
            </a:r>
            <a:r>
              <a:rPr lang="fr-FR" sz="2800" baseline="-25000" dirty="0" smtClean="0"/>
              <a:t>3</a:t>
            </a:r>
            <a:r>
              <a:rPr lang="fr-FR" sz="2800" dirty="0" smtClean="0"/>
              <a:t> = P</a:t>
            </a:r>
            <a:r>
              <a:rPr lang="fr-FR" sz="2800" baseline="-25000" dirty="0" smtClean="0"/>
              <a:t>4</a:t>
            </a:r>
          </a:p>
          <a:p>
            <a:pPr algn="ctr"/>
            <a:r>
              <a:rPr lang="fr-FR" sz="2800" dirty="0" smtClean="0"/>
              <a:t>f(hauteur liquide uniquement)</a:t>
            </a:r>
          </a:p>
          <a:p>
            <a:pPr algn="ctr"/>
            <a:endParaRPr lang="fr-FR" sz="2800" baseline="-25000" dirty="0"/>
          </a:p>
        </p:txBody>
      </p:sp>
      <p:grpSp>
        <p:nvGrpSpPr>
          <p:cNvPr id="41" name="Groupe 40"/>
          <p:cNvGrpSpPr/>
          <p:nvPr/>
        </p:nvGrpSpPr>
        <p:grpSpPr>
          <a:xfrm>
            <a:off x="3064024" y="3983643"/>
            <a:ext cx="1138056" cy="646331"/>
            <a:chOff x="3064024" y="3136776"/>
            <a:chExt cx="1138056" cy="646331"/>
          </a:xfrm>
        </p:grpSpPr>
        <p:grpSp>
          <p:nvGrpSpPr>
            <p:cNvPr id="43" name="Groupe 10"/>
            <p:cNvGrpSpPr/>
            <p:nvPr/>
          </p:nvGrpSpPr>
          <p:grpSpPr>
            <a:xfrm>
              <a:off x="3064024" y="3140968"/>
              <a:ext cx="432048" cy="446906"/>
              <a:chOff x="3064024" y="3140968"/>
              <a:chExt cx="432048" cy="446906"/>
            </a:xfrm>
          </p:grpSpPr>
          <p:sp>
            <p:nvSpPr>
              <p:cNvPr id="52" name="ZoneTexte 7"/>
              <p:cNvSpPr txBox="1"/>
              <p:nvPr/>
            </p:nvSpPr>
            <p:spPr>
              <a:xfrm>
                <a:off x="3064024" y="3140968"/>
                <a:ext cx="432048" cy="369332"/>
              </a:xfrm>
              <a:prstGeom prst="rect">
                <a:avLst/>
              </a:prstGeom>
              <a:noFill/>
            </p:spPr>
            <p:txBody>
              <a:bodyPr wrap="square" rtlCol="0">
                <a:spAutoFit/>
              </a:bodyPr>
              <a:lstStyle/>
              <a:p>
                <a:r>
                  <a:rPr lang="fr-FR" dirty="0" smtClean="0"/>
                  <a:t>1’</a:t>
                </a:r>
                <a:endParaRPr lang="fr-FR" dirty="0"/>
              </a:p>
            </p:txBody>
          </p:sp>
          <p:sp>
            <p:nvSpPr>
              <p:cNvPr id="53" name="Multiplier 52"/>
              <p:cNvSpPr/>
              <p:nvPr/>
            </p:nvSpPr>
            <p:spPr>
              <a:xfrm>
                <a:off x="3117554" y="3395853"/>
                <a:ext cx="206881" cy="192021"/>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4" name="Groupe 11"/>
            <p:cNvGrpSpPr/>
            <p:nvPr/>
          </p:nvGrpSpPr>
          <p:grpSpPr>
            <a:xfrm>
              <a:off x="3347864" y="3140968"/>
              <a:ext cx="432048" cy="446906"/>
              <a:chOff x="3064024" y="3140968"/>
              <a:chExt cx="432048" cy="446906"/>
            </a:xfrm>
          </p:grpSpPr>
          <p:sp>
            <p:nvSpPr>
              <p:cNvPr id="49" name="ZoneTexte 48"/>
              <p:cNvSpPr txBox="1"/>
              <p:nvPr/>
            </p:nvSpPr>
            <p:spPr>
              <a:xfrm>
                <a:off x="3064024" y="3140968"/>
                <a:ext cx="432048" cy="369332"/>
              </a:xfrm>
              <a:prstGeom prst="rect">
                <a:avLst/>
              </a:prstGeom>
              <a:noFill/>
            </p:spPr>
            <p:txBody>
              <a:bodyPr wrap="square" rtlCol="0">
                <a:spAutoFit/>
              </a:bodyPr>
              <a:lstStyle/>
              <a:p>
                <a:r>
                  <a:rPr lang="fr-FR" dirty="0" smtClean="0"/>
                  <a:t>1’’</a:t>
                </a:r>
                <a:endParaRPr lang="fr-FR" dirty="0"/>
              </a:p>
            </p:txBody>
          </p:sp>
          <p:sp>
            <p:nvSpPr>
              <p:cNvPr id="51" name="Multiplier 50"/>
              <p:cNvSpPr/>
              <p:nvPr/>
            </p:nvSpPr>
            <p:spPr>
              <a:xfrm>
                <a:off x="3117554" y="3395853"/>
                <a:ext cx="206881" cy="192021"/>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e 14"/>
            <p:cNvGrpSpPr/>
            <p:nvPr/>
          </p:nvGrpSpPr>
          <p:grpSpPr>
            <a:xfrm>
              <a:off x="3611732" y="3136776"/>
              <a:ext cx="590348" cy="646331"/>
              <a:chOff x="3066372" y="3140968"/>
              <a:chExt cx="442761" cy="646331"/>
            </a:xfrm>
          </p:grpSpPr>
          <p:sp>
            <p:nvSpPr>
              <p:cNvPr id="46" name="ZoneTexte 45"/>
              <p:cNvSpPr txBox="1"/>
              <p:nvPr/>
            </p:nvSpPr>
            <p:spPr>
              <a:xfrm>
                <a:off x="3077085" y="3140968"/>
                <a:ext cx="432048" cy="646331"/>
              </a:xfrm>
              <a:prstGeom prst="rect">
                <a:avLst/>
              </a:prstGeom>
              <a:noFill/>
            </p:spPr>
            <p:txBody>
              <a:bodyPr wrap="square" rtlCol="0">
                <a:spAutoFit/>
              </a:bodyPr>
              <a:lstStyle/>
              <a:p>
                <a:r>
                  <a:rPr lang="fr-FR" dirty="0" smtClean="0"/>
                  <a:t>1’’’</a:t>
                </a:r>
                <a:endParaRPr lang="fr-FR" dirty="0"/>
              </a:p>
            </p:txBody>
          </p:sp>
          <p:sp>
            <p:nvSpPr>
              <p:cNvPr id="47" name="Multiplier 46"/>
              <p:cNvSpPr/>
              <p:nvPr/>
            </p:nvSpPr>
            <p:spPr>
              <a:xfrm>
                <a:off x="3066372" y="3395853"/>
                <a:ext cx="206881" cy="192021"/>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aphicFrame>
        <p:nvGraphicFramePr>
          <p:cNvPr id="7172" name="Object 4">
            <a:hlinkClick r:id="" action="ppaction://noaction"/>
          </p:cNvPr>
          <p:cNvGraphicFramePr>
            <a:graphicFrameLocks noChangeAspect="1"/>
          </p:cNvGraphicFramePr>
          <p:nvPr/>
        </p:nvGraphicFramePr>
        <p:xfrm>
          <a:off x="2267744" y="1195020"/>
          <a:ext cx="4119563" cy="1081087"/>
        </p:xfrm>
        <a:graphic>
          <a:graphicData uri="http://schemas.openxmlformats.org/presentationml/2006/ole">
            <mc:AlternateContent xmlns:mc="http://schemas.openxmlformats.org/markup-compatibility/2006">
              <mc:Choice xmlns:v="urn:schemas-microsoft-com:vml" Requires="v">
                <p:oleObj spid="_x0000_s7178" name="Équation" r:id="rId4" imgW="774360" imgH="203040" progId="Equation.3">
                  <p:embed/>
                </p:oleObj>
              </mc:Choice>
              <mc:Fallback>
                <p:oleObj name="Équation" r:id="rId4" imgW="774360" imgH="20304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1195020"/>
                        <a:ext cx="4119563" cy="1081087"/>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7173" name="Object 5"/>
          <p:cNvGraphicFramePr>
            <a:graphicFrameLocks noChangeAspect="1"/>
          </p:cNvGraphicFramePr>
          <p:nvPr/>
        </p:nvGraphicFramePr>
        <p:xfrm>
          <a:off x="2555776" y="2852936"/>
          <a:ext cx="3671887" cy="963612"/>
        </p:xfrm>
        <a:graphic>
          <a:graphicData uri="http://schemas.openxmlformats.org/presentationml/2006/ole">
            <mc:AlternateContent xmlns:mc="http://schemas.openxmlformats.org/markup-compatibility/2006">
              <mc:Choice xmlns:v="urn:schemas-microsoft-com:vml" Requires="v">
                <p:oleObj spid="_x0000_s7179" name="Équation" r:id="rId6" imgW="774360" imgH="203040" progId="Equation.3">
                  <p:embed/>
                </p:oleObj>
              </mc:Choice>
              <mc:Fallback>
                <p:oleObj name="Équation" r:id="rId6" imgW="774360" imgH="20304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776" y="2852936"/>
                        <a:ext cx="3671887" cy="963612"/>
                      </a:xfrm>
                      <a:prstGeom prst="rect">
                        <a:avLst/>
                      </a:prstGeom>
                      <a:solidFill>
                        <a:srgbClr val="FFCC99"/>
                      </a:solidFill>
                      <a:ln w="9525">
                        <a:solidFill>
                          <a:schemeClr val="tx1"/>
                        </a:solidFill>
                        <a:miter lim="800000"/>
                        <a:headEnd/>
                        <a:tailEnd/>
                      </a:ln>
                    </p:spPr>
                  </p:pic>
                </p:oleObj>
              </mc:Fallback>
            </mc:AlternateContent>
          </a:graphicData>
        </a:graphic>
      </p:graphicFrame>
      <p:sp>
        <p:nvSpPr>
          <p:cNvPr id="54" name="Flèche vers le bas 53"/>
          <p:cNvSpPr/>
          <p:nvPr/>
        </p:nvSpPr>
        <p:spPr>
          <a:xfrm>
            <a:off x="4139952" y="2420888"/>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20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a:spLocks noGrp="1"/>
          </p:cNvSpPr>
          <p:nvPr>
            <p:ph type="title"/>
          </p:nvPr>
        </p:nvSpPr>
        <p:spPr>
          <a:xfrm>
            <a:off x="-468560" y="-110024"/>
            <a:ext cx="9865096" cy="1431032"/>
          </a:xfrm>
        </p:spPr>
        <p:txBody>
          <a:bodyPr>
            <a:normAutofit/>
          </a:bodyPr>
          <a:lstStyle/>
          <a:p>
            <a:r>
              <a:rPr lang="fr-FR" sz="2800" dirty="0" smtClean="0"/>
              <a:t>74) Applications</a:t>
            </a:r>
            <a:br>
              <a:rPr lang="fr-FR" sz="2800" dirty="0" smtClean="0"/>
            </a:br>
            <a:r>
              <a:rPr lang="fr-FR" sz="2800" dirty="0" smtClean="0"/>
              <a:t>743) Exemples</a:t>
            </a:r>
            <a:br>
              <a:rPr lang="fr-FR" sz="2800" dirty="0" smtClean="0"/>
            </a:br>
            <a:endParaRPr lang="fr-FR" sz="2800" dirty="0"/>
          </a:p>
        </p:txBody>
      </p:sp>
      <p:pic>
        <p:nvPicPr>
          <p:cNvPr id="114690" name="Picture 2"/>
          <p:cNvPicPr>
            <a:picLocks noChangeAspect="1" noChangeArrowheads="1"/>
          </p:cNvPicPr>
          <p:nvPr/>
        </p:nvPicPr>
        <p:blipFill>
          <a:blip r:embed="rId2" cstate="print"/>
          <a:srcRect r="42088" b="16001"/>
          <a:stretch>
            <a:fillRect/>
          </a:stretch>
        </p:blipFill>
        <p:spPr bwMode="auto">
          <a:xfrm>
            <a:off x="1699157" y="1052735"/>
            <a:ext cx="4096979" cy="5447253"/>
          </a:xfrm>
          <a:prstGeom prst="rect">
            <a:avLst/>
          </a:prstGeom>
          <a:noFill/>
          <a:ln w="9525">
            <a:noFill/>
            <a:miter lim="800000"/>
            <a:headEnd/>
            <a:tailEnd/>
          </a:ln>
        </p:spPr>
      </p:pic>
      <p:cxnSp>
        <p:nvCxnSpPr>
          <p:cNvPr id="6" name="Connecteur droit 5"/>
          <p:cNvCxnSpPr/>
          <p:nvPr/>
        </p:nvCxnSpPr>
        <p:spPr>
          <a:xfrm rot="-120000">
            <a:off x="5597364" y="4725144"/>
            <a:ext cx="360040" cy="8640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rot="-60000">
            <a:off x="5309332" y="5004550"/>
            <a:ext cx="864096" cy="11521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5626242" y="5229200"/>
            <a:ext cx="457926" cy="7200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6084168" y="5445224"/>
            <a:ext cx="2088232" cy="523220"/>
          </a:xfrm>
          <a:prstGeom prst="rect">
            <a:avLst/>
          </a:prstGeom>
          <a:noFill/>
        </p:spPr>
        <p:txBody>
          <a:bodyPr wrap="square" rtlCol="0">
            <a:spAutoFit/>
          </a:bodyPr>
          <a:lstStyle/>
          <a:p>
            <a:r>
              <a:rPr lang="fr-FR" sz="2800" dirty="0" smtClean="0"/>
              <a:t>Tensioactifs</a:t>
            </a:r>
            <a:endParaRPr lang="fr-FR" sz="2800" dirty="0"/>
          </a:p>
        </p:txBody>
      </p:sp>
      <p:sp>
        <p:nvSpPr>
          <p:cNvPr id="17" name="ZoneTexte 16"/>
          <p:cNvSpPr txBox="1"/>
          <p:nvPr/>
        </p:nvSpPr>
        <p:spPr>
          <a:xfrm>
            <a:off x="6012160" y="3717032"/>
            <a:ext cx="2664296" cy="954107"/>
          </a:xfrm>
          <a:prstGeom prst="rect">
            <a:avLst/>
          </a:prstGeom>
          <a:noFill/>
        </p:spPr>
        <p:txBody>
          <a:bodyPr wrap="square" rtlCol="0">
            <a:spAutoFit/>
          </a:bodyPr>
          <a:lstStyle/>
          <a:p>
            <a:pPr algn="ctr"/>
            <a:r>
              <a:rPr lang="fr-FR" sz="2800" dirty="0" smtClean="0">
                <a:sym typeface="Symbol"/>
              </a:rPr>
              <a:t> tension superficielle</a:t>
            </a:r>
            <a:endParaRPr lang="fr-FR" sz="2800" dirty="0"/>
          </a:p>
        </p:txBody>
      </p:sp>
      <p:sp>
        <p:nvSpPr>
          <p:cNvPr id="18" name="Flèche droite 17"/>
          <p:cNvSpPr/>
          <p:nvPr/>
        </p:nvSpPr>
        <p:spPr>
          <a:xfrm rot="16200000">
            <a:off x="6912260" y="5049180"/>
            <a:ext cx="504056" cy="14401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6156176" y="1484784"/>
            <a:ext cx="2520280" cy="523220"/>
          </a:xfrm>
          <a:prstGeom prst="rect">
            <a:avLst/>
          </a:prstGeom>
          <a:noFill/>
        </p:spPr>
        <p:txBody>
          <a:bodyPr wrap="square" rtlCol="0">
            <a:spAutoFit/>
          </a:bodyPr>
          <a:lstStyle/>
          <a:p>
            <a:r>
              <a:rPr lang="fr-FR" sz="2800" dirty="0" smtClean="0"/>
              <a:t>Les tensio-actifs</a:t>
            </a:r>
            <a:endParaRPr lang="fr-FR" sz="2800" dirty="0"/>
          </a:p>
        </p:txBody>
      </p:sp>
      <p:sp>
        <p:nvSpPr>
          <p:cNvPr id="11" name="ZoneTexte 10"/>
          <p:cNvSpPr txBox="1"/>
          <p:nvPr/>
        </p:nvSpPr>
        <p:spPr>
          <a:xfrm>
            <a:off x="78094" y="5157192"/>
            <a:ext cx="1728192" cy="954107"/>
          </a:xfrm>
          <a:prstGeom prst="rect">
            <a:avLst/>
          </a:prstGeom>
          <a:noFill/>
        </p:spPr>
        <p:txBody>
          <a:bodyPr wrap="square" rtlCol="0">
            <a:spAutoFit/>
          </a:bodyPr>
          <a:lstStyle/>
          <a:p>
            <a:pPr algn="ctr"/>
            <a:r>
              <a:rPr lang="fr-FR" sz="2800" dirty="0" smtClean="0"/>
              <a:t>Tête hydrophile</a:t>
            </a:r>
            <a:endParaRPr lang="fr-FR" sz="2800" dirty="0"/>
          </a:p>
        </p:txBody>
      </p:sp>
      <p:sp>
        <p:nvSpPr>
          <p:cNvPr id="12" name="ZoneTexte 11"/>
          <p:cNvSpPr txBox="1"/>
          <p:nvPr/>
        </p:nvSpPr>
        <p:spPr>
          <a:xfrm>
            <a:off x="6516216" y="2420888"/>
            <a:ext cx="2160240" cy="954107"/>
          </a:xfrm>
          <a:prstGeom prst="rect">
            <a:avLst/>
          </a:prstGeom>
          <a:noFill/>
        </p:spPr>
        <p:txBody>
          <a:bodyPr wrap="square" rtlCol="0">
            <a:spAutoFit/>
          </a:bodyPr>
          <a:lstStyle/>
          <a:p>
            <a:pPr algn="ctr"/>
            <a:r>
              <a:rPr lang="fr-FR" sz="2800" dirty="0" smtClean="0"/>
              <a:t>Queue hydrophobe</a:t>
            </a:r>
            <a:endParaRPr lang="fr-FR" sz="2800" dirty="0"/>
          </a:p>
        </p:txBody>
      </p:sp>
      <p:cxnSp>
        <p:nvCxnSpPr>
          <p:cNvPr id="14" name="Connecteur droit avec flèche 13"/>
          <p:cNvCxnSpPr/>
          <p:nvPr/>
        </p:nvCxnSpPr>
        <p:spPr>
          <a:xfrm flipH="1">
            <a:off x="5580112" y="3140968"/>
            <a:ext cx="1080120" cy="6480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V="1">
            <a:off x="1467030" y="4607006"/>
            <a:ext cx="720080" cy="6480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0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0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a:spLocks noGrp="1"/>
          </p:cNvSpPr>
          <p:nvPr>
            <p:ph type="title"/>
          </p:nvPr>
        </p:nvSpPr>
        <p:spPr>
          <a:xfrm>
            <a:off x="-468560" y="-110024"/>
            <a:ext cx="9865096" cy="1431032"/>
          </a:xfrm>
        </p:spPr>
        <p:txBody>
          <a:bodyPr>
            <a:normAutofit/>
          </a:bodyPr>
          <a:lstStyle/>
          <a:p>
            <a:r>
              <a:rPr lang="fr-FR" sz="2800" dirty="0" smtClean="0"/>
              <a:t>74) Applications</a:t>
            </a:r>
            <a:br>
              <a:rPr lang="fr-FR" sz="2800" dirty="0" smtClean="0"/>
            </a:br>
            <a:r>
              <a:rPr lang="fr-FR" sz="2800" dirty="0" smtClean="0"/>
              <a:t>743) Exemples</a:t>
            </a:r>
            <a:br>
              <a:rPr lang="fr-FR" sz="2800" dirty="0" smtClean="0"/>
            </a:br>
            <a:endParaRPr lang="fr-FR" sz="2800" dirty="0"/>
          </a:p>
        </p:txBody>
      </p:sp>
      <p:pic>
        <p:nvPicPr>
          <p:cNvPr id="11" name="Image 3"/>
          <p:cNvPicPr>
            <a:picLocks noChangeAspect="1"/>
          </p:cNvPicPr>
          <p:nvPr/>
        </p:nvPicPr>
        <p:blipFill>
          <a:blip r:embed="rId2" cstate="print"/>
          <a:srcRect l="4999" t="60666" r="59562" b="15087"/>
          <a:stretch>
            <a:fillRect/>
          </a:stretch>
        </p:blipFill>
        <p:spPr bwMode="auto">
          <a:xfrm>
            <a:off x="1043608" y="1340768"/>
            <a:ext cx="3757813" cy="3672408"/>
          </a:xfrm>
          <a:prstGeom prst="rect">
            <a:avLst/>
          </a:prstGeom>
          <a:noFill/>
          <a:ln w="9525">
            <a:noFill/>
            <a:miter lim="800000"/>
            <a:headEnd/>
            <a:tailEnd/>
          </a:ln>
        </p:spPr>
      </p:pic>
      <p:sp>
        <p:nvSpPr>
          <p:cNvPr id="4" name="ZoneTexte 3"/>
          <p:cNvSpPr txBox="1"/>
          <p:nvPr/>
        </p:nvSpPr>
        <p:spPr>
          <a:xfrm>
            <a:off x="5220072" y="1628800"/>
            <a:ext cx="3528392" cy="954107"/>
          </a:xfrm>
          <a:prstGeom prst="rect">
            <a:avLst/>
          </a:prstGeom>
          <a:noFill/>
        </p:spPr>
        <p:txBody>
          <a:bodyPr wrap="square" rtlCol="0">
            <a:spAutoFit/>
          </a:bodyPr>
          <a:lstStyle/>
          <a:p>
            <a:pPr algn="ctr"/>
            <a:r>
              <a:rPr lang="fr-FR" sz="2800" dirty="0" smtClean="0"/>
              <a:t>Surfactant pulmonaire qui abaisse  </a:t>
            </a:r>
            <a:r>
              <a:rPr lang="fr-FR" sz="2800" dirty="0" smtClean="0">
                <a:sym typeface="Symbol"/>
              </a:rPr>
              <a:t></a:t>
            </a:r>
            <a:r>
              <a:rPr lang="fr-FR" sz="2800" baseline="-25000" dirty="0" smtClean="0">
                <a:sym typeface="Symbol"/>
              </a:rPr>
              <a:t>eau/air</a:t>
            </a:r>
            <a:endParaRPr lang="fr-FR" sz="2800" baseline="-25000" dirty="0"/>
          </a:p>
        </p:txBody>
      </p:sp>
      <p:pic>
        <p:nvPicPr>
          <p:cNvPr id="5" name="Image 3"/>
          <p:cNvPicPr>
            <a:picLocks noChangeAspect="1"/>
          </p:cNvPicPr>
          <p:nvPr/>
        </p:nvPicPr>
        <p:blipFill>
          <a:blip r:embed="rId2" cstate="print"/>
          <a:srcRect l="11442" t="89988" r="40232" b="5501"/>
          <a:stretch>
            <a:fillRect/>
          </a:stretch>
        </p:blipFill>
        <p:spPr bwMode="auto">
          <a:xfrm>
            <a:off x="4572000" y="5229200"/>
            <a:ext cx="4320480" cy="576064"/>
          </a:xfrm>
          <a:prstGeom prst="rect">
            <a:avLst/>
          </a:prstGeom>
          <a:noFill/>
          <a:ln w="9525">
            <a:noFill/>
            <a:miter lim="800000"/>
            <a:headEnd/>
            <a:tailEnd/>
          </a:ln>
        </p:spPr>
      </p:pic>
      <p:cxnSp>
        <p:nvCxnSpPr>
          <p:cNvPr id="7" name="Connecteur droit avec flèche 6"/>
          <p:cNvCxnSpPr/>
          <p:nvPr/>
        </p:nvCxnSpPr>
        <p:spPr>
          <a:xfrm flipH="1">
            <a:off x="5508104" y="2924944"/>
            <a:ext cx="72008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a:off x="7308304" y="2924944"/>
            <a:ext cx="64807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4572000" y="3861048"/>
            <a:ext cx="2160240" cy="923330"/>
          </a:xfrm>
          <a:prstGeom prst="rect">
            <a:avLst/>
          </a:prstGeom>
          <a:noFill/>
        </p:spPr>
        <p:txBody>
          <a:bodyPr wrap="square" rtlCol="0">
            <a:spAutoFit/>
          </a:bodyPr>
          <a:lstStyle/>
          <a:p>
            <a:r>
              <a:rPr lang="fr-FR" dirty="0" smtClean="0"/>
              <a:t> Expansion alvéoles lors de l’inspiration:</a:t>
            </a:r>
          </a:p>
          <a:p>
            <a:r>
              <a:rPr lang="fr-FR" dirty="0" smtClean="0"/>
              <a:t>respiration facilitée</a:t>
            </a:r>
          </a:p>
        </p:txBody>
      </p:sp>
      <p:sp>
        <p:nvSpPr>
          <p:cNvPr id="13" name="ZoneTexte 12"/>
          <p:cNvSpPr txBox="1"/>
          <p:nvPr/>
        </p:nvSpPr>
        <p:spPr>
          <a:xfrm>
            <a:off x="7164288" y="3789040"/>
            <a:ext cx="1800200" cy="923330"/>
          </a:xfrm>
          <a:prstGeom prst="rect">
            <a:avLst/>
          </a:prstGeom>
          <a:noFill/>
        </p:spPr>
        <p:txBody>
          <a:bodyPr wrap="square" rtlCol="0">
            <a:spAutoFit/>
          </a:bodyPr>
          <a:lstStyle/>
          <a:p>
            <a:pPr algn="ctr"/>
            <a:r>
              <a:rPr lang="fr-FR" dirty="0" smtClean="0"/>
              <a:t>Travail du cycle respiratoire limité</a:t>
            </a:r>
            <a:endParaRPr lang="fr-FR" dirty="0"/>
          </a:p>
        </p:txBody>
      </p:sp>
      <p:cxnSp>
        <p:nvCxnSpPr>
          <p:cNvPr id="15" name="Connecteur droit avec flèche 14"/>
          <p:cNvCxnSpPr/>
          <p:nvPr/>
        </p:nvCxnSpPr>
        <p:spPr>
          <a:xfrm>
            <a:off x="6804248" y="2996952"/>
            <a:ext cx="0" cy="194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a:spLocks noGrp="1"/>
          </p:cNvSpPr>
          <p:nvPr>
            <p:ph type="title"/>
          </p:nvPr>
        </p:nvSpPr>
        <p:spPr>
          <a:xfrm>
            <a:off x="-468560" y="-110024"/>
            <a:ext cx="9865096" cy="1431032"/>
          </a:xfrm>
        </p:spPr>
        <p:txBody>
          <a:bodyPr>
            <a:normAutofit/>
          </a:bodyPr>
          <a:lstStyle/>
          <a:p>
            <a:r>
              <a:rPr lang="fr-FR" sz="2800" dirty="0" smtClean="0"/>
              <a:t>74) Applications</a:t>
            </a:r>
            <a:br>
              <a:rPr lang="fr-FR" sz="2800" dirty="0" smtClean="0"/>
            </a:br>
            <a:r>
              <a:rPr lang="fr-FR" sz="2800" dirty="0" smtClean="0"/>
              <a:t>743) Exemples</a:t>
            </a:r>
            <a:br>
              <a:rPr lang="fr-FR" sz="2800" dirty="0" smtClean="0"/>
            </a:br>
            <a:endParaRPr lang="fr-FR" sz="2800" dirty="0"/>
          </a:p>
        </p:txBody>
      </p:sp>
      <p:sp>
        <p:nvSpPr>
          <p:cNvPr id="16" name="ZoneTexte 15"/>
          <p:cNvSpPr txBox="1"/>
          <p:nvPr/>
        </p:nvSpPr>
        <p:spPr>
          <a:xfrm>
            <a:off x="6300192" y="5157192"/>
            <a:ext cx="1296144" cy="523220"/>
          </a:xfrm>
          <a:prstGeom prst="rect">
            <a:avLst/>
          </a:prstGeom>
          <a:noFill/>
        </p:spPr>
        <p:txBody>
          <a:bodyPr wrap="square" rtlCol="0">
            <a:spAutoFit/>
          </a:bodyPr>
          <a:lstStyle/>
          <a:p>
            <a:pPr algn="ctr"/>
            <a:r>
              <a:rPr lang="fr-FR" sz="2800" dirty="0" smtClean="0"/>
              <a:t>Gerris</a:t>
            </a:r>
            <a:endParaRPr lang="fr-FR" sz="2800" dirty="0"/>
          </a:p>
        </p:txBody>
      </p:sp>
      <p:pic>
        <p:nvPicPr>
          <p:cNvPr id="5" name="Image 5"/>
          <p:cNvPicPr>
            <a:picLocks noChangeAspect="1"/>
          </p:cNvPicPr>
          <p:nvPr/>
        </p:nvPicPr>
        <p:blipFill>
          <a:blip r:embed="rId2" cstate="print"/>
          <a:srcRect r="4985" b="4415"/>
          <a:stretch>
            <a:fillRect/>
          </a:stretch>
        </p:blipFill>
        <p:spPr bwMode="auto">
          <a:xfrm>
            <a:off x="755576" y="1196752"/>
            <a:ext cx="3960440" cy="2841185"/>
          </a:xfrm>
          <a:prstGeom prst="rect">
            <a:avLst/>
          </a:prstGeom>
          <a:noFill/>
          <a:ln w="9525">
            <a:noFill/>
            <a:miter lim="800000"/>
            <a:headEnd/>
            <a:tailEnd/>
          </a:ln>
        </p:spPr>
      </p:pic>
      <p:pic>
        <p:nvPicPr>
          <p:cNvPr id="6" name="Image 4"/>
          <p:cNvPicPr>
            <a:picLocks noChangeAspect="1"/>
          </p:cNvPicPr>
          <p:nvPr/>
        </p:nvPicPr>
        <p:blipFill>
          <a:blip r:embed="rId3" cstate="print"/>
          <a:srcRect/>
          <a:stretch>
            <a:fillRect/>
          </a:stretch>
        </p:blipFill>
        <p:spPr bwMode="auto">
          <a:xfrm>
            <a:off x="5220072" y="1484784"/>
            <a:ext cx="3312368" cy="2462351"/>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2555776" y="4221088"/>
            <a:ext cx="3371160" cy="2228633"/>
          </a:xfrm>
          <a:prstGeom prst="rect">
            <a:avLst/>
          </a:prstGeom>
          <a:noFill/>
          <a:ln w="9525">
            <a:noFill/>
            <a:miter lim="800000"/>
            <a:headEnd/>
            <a:tailEnd/>
          </a:ln>
        </p:spPr>
      </p:pic>
      <p:cxnSp>
        <p:nvCxnSpPr>
          <p:cNvPr id="9" name="Connecteur droit avec flèche 8"/>
          <p:cNvCxnSpPr/>
          <p:nvPr/>
        </p:nvCxnSpPr>
        <p:spPr>
          <a:xfrm flipV="1">
            <a:off x="5580112" y="5589240"/>
            <a:ext cx="144016"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flipV="1">
            <a:off x="5158697" y="5650615"/>
            <a:ext cx="144016" cy="50405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1115616" y="620688"/>
            <a:ext cx="3960440" cy="3240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H="1">
            <a:off x="755576" y="1052736"/>
            <a:ext cx="3672408" cy="338437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cstate="print"/>
          <a:srcRect/>
          <a:stretch>
            <a:fillRect/>
          </a:stretch>
        </p:blipFill>
        <p:spPr bwMode="auto">
          <a:xfrm>
            <a:off x="13648" y="1124744"/>
            <a:ext cx="9107570" cy="446449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2" cstate="print"/>
          <a:srcRect/>
          <a:stretch>
            <a:fillRect/>
          </a:stretch>
        </p:blipFill>
        <p:spPr bwMode="auto">
          <a:xfrm>
            <a:off x="3635896" y="1484784"/>
            <a:ext cx="5208464" cy="4977896"/>
          </a:xfrm>
          <a:prstGeom prst="rect">
            <a:avLst/>
          </a:prstGeom>
          <a:noFill/>
          <a:ln w="9525">
            <a:noFill/>
            <a:miter lim="800000"/>
            <a:headEnd/>
            <a:tailEnd/>
          </a:ln>
        </p:spPr>
      </p:pic>
      <p:sp>
        <p:nvSpPr>
          <p:cNvPr id="5" name="ZoneTexte 4"/>
          <p:cNvSpPr txBox="1"/>
          <p:nvPr/>
        </p:nvSpPr>
        <p:spPr>
          <a:xfrm>
            <a:off x="611560" y="188640"/>
            <a:ext cx="7992888" cy="523220"/>
          </a:xfrm>
          <a:prstGeom prst="rect">
            <a:avLst/>
          </a:prstGeom>
          <a:noFill/>
        </p:spPr>
        <p:txBody>
          <a:bodyPr wrap="square" rtlCol="0">
            <a:spAutoFit/>
          </a:bodyPr>
          <a:lstStyle/>
          <a:p>
            <a:pPr algn="ctr"/>
            <a:r>
              <a:rPr lang="fr-FR" sz="2800" dirty="0" smtClean="0"/>
              <a:t>L’eau s’infiltre par capillarité dans les murs, plafonds</a:t>
            </a:r>
            <a:endParaRPr lang="fr-FR" sz="2800" dirty="0"/>
          </a:p>
        </p:txBody>
      </p:sp>
      <p:pic>
        <p:nvPicPr>
          <p:cNvPr id="137219" name="Picture 3"/>
          <p:cNvPicPr>
            <a:picLocks noChangeAspect="1" noChangeArrowheads="1"/>
          </p:cNvPicPr>
          <p:nvPr/>
        </p:nvPicPr>
        <p:blipFill>
          <a:blip r:embed="rId3" cstate="print"/>
          <a:srcRect/>
          <a:stretch>
            <a:fillRect/>
          </a:stretch>
        </p:blipFill>
        <p:spPr bwMode="auto">
          <a:xfrm>
            <a:off x="179512" y="836712"/>
            <a:ext cx="3384376" cy="2675486"/>
          </a:xfrm>
          <a:prstGeom prst="rect">
            <a:avLst/>
          </a:prstGeom>
          <a:noFill/>
          <a:ln w="9525">
            <a:noFill/>
            <a:miter lim="800000"/>
            <a:headEnd/>
            <a:tailEnd/>
          </a:ln>
        </p:spPr>
      </p:pic>
      <p:pic>
        <p:nvPicPr>
          <p:cNvPr id="137220" name="Picture 4"/>
          <p:cNvPicPr>
            <a:picLocks noChangeAspect="1" noChangeArrowheads="1"/>
          </p:cNvPicPr>
          <p:nvPr/>
        </p:nvPicPr>
        <p:blipFill>
          <a:blip r:embed="rId4" cstate="print"/>
          <a:srcRect/>
          <a:stretch>
            <a:fillRect/>
          </a:stretch>
        </p:blipFill>
        <p:spPr bwMode="auto">
          <a:xfrm>
            <a:off x="251520" y="3861048"/>
            <a:ext cx="3203848" cy="2402886"/>
          </a:xfrm>
          <a:prstGeom prst="rect">
            <a:avLst/>
          </a:prstGeom>
          <a:noFill/>
          <a:ln w="9525">
            <a:noFill/>
            <a:miter lim="800000"/>
            <a:headEnd/>
            <a:tailEnd/>
          </a:ln>
        </p:spPr>
      </p:pic>
      <p:sp>
        <p:nvSpPr>
          <p:cNvPr id="8" name="Ellipse 7"/>
          <p:cNvSpPr/>
          <p:nvPr/>
        </p:nvSpPr>
        <p:spPr>
          <a:xfrm>
            <a:off x="7740352" y="2348880"/>
            <a:ext cx="1008112" cy="6480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2" cstate="print"/>
          <a:srcRect/>
          <a:stretch>
            <a:fillRect/>
          </a:stretch>
        </p:blipFill>
        <p:spPr bwMode="auto">
          <a:xfrm>
            <a:off x="3635896" y="1484784"/>
            <a:ext cx="5208464" cy="4977896"/>
          </a:xfrm>
          <a:prstGeom prst="rect">
            <a:avLst/>
          </a:prstGeom>
          <a:noFill/>
          <a:ln w="9525">
            <a:noFill/>
            <a:miter lim="800000"/>
            <a:headEnd/>
            <a:tailEnd/>
          </a:ln>
        </p:spPr>
      </p:pic>
      <p:sp>
        <p:nvSpPr>
          <p:cNvPr id="5" name="ZoneTexte 4"/>
          <p:cNvSpPr txBox="1"/>
          <p:nvPr/>
        </p:nvSpPr>
        <p:spPr>
          <a:xfrm>
            <a:off x="611560" y="188640"/>
            <a:ext cx="7992888" cy="523220"/>
          </a:xfrm>
          <a:prstGeom prst="rect">
            <a:avLst/>
          </a:prstGeom>
          <a:noFill/>
        </p:spPr>
        <p:txBody>
          <a:bodyPr wrap="square" rtlCol="0">
            <a:spAutoFit/>
          </a:bodyPr>
          <a:lstStyle/>
          <a:p>
            <a:pPr algn="ctr"/>
            <a:r>
              <a:rPr lang="fr-FR" sz="2800" dirty="0" smtClean="0"/>
              <a:t>L’eau s’infiltre par capillarité dans les murs, plafonds</a:t>
            </a:r>
            <a:endParaRPr lang="fr-FR" sz="2800" dirty="0"/>
          </a:p>
        </p:txBody>
      </p:sp>
      <p:pic>
        <p:nvPicPr>
          <p:cNvPr id="137219" name="Picture 3"/>
          <p:cNvPicPr>
            <a:picLocks noChangeAspect="1" noChangeArrowheads="1"/>
          </p:cNvPicPr>
          <p:nvPr/>
        </p:nvPicPr>
        <p:blipFill>
          <a:blip r:embed="rId3" cstate="print"/>
          <a:srcRect/>
          <a:stretch>
            <a:fillRect/>
          </a:stretch>
        </p:blipFill>
        <p:spPr bwMode="auto">
          <a:xfrm>
            <a:off x="179512" y="836712"/>
            <a:ext cx="3384376" cy="2675486"/>
          </a:xfrm>
          <a:prstGeom prst="rect">
            <a:avLst/>
          </a:prstGeom>
          <a:noFill/>
          <a:ln w="9525">
            <a:noFill/>
            <a:miter lim="800000"/>
            <a:headEnd/>
            <a:tailEnd/>
          </a:ln>
        </p:spPr>
      </p:pic>
      <p:pic>
        <p:nvPicPr>
          <p:cNvPr id="138242" name="Picture 2"/>
          <p:cNvPicPr>
            <a:picLocks noChangeAspect="1" noChangeArrowheads="1"/>
          </p:cNvPicPr>
          <p:nvPr/>
        </p:nvPicPr>
        <p:blipFill>
          <a:blip r:embed="rId4" cstate="print"/>
          <a:srcRect/>
          <a:stretch>
            <a:fillRect/>
          </a:stretch>
        </p:blipFill>
        <p:spPr bwMode="auto">
          <a:xfrm>
            <a:off x="251520" y="3861048"/>
            <a:ext cx="3138054" cy="20882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2" cstate="print"/>
          <a:srcRect/>
          <a:stretch>
            <a:fillRect/>
          </a:stretch>
        </p:blipFill>
        <p:spPr bwMode="auto">
          <a:xfrm>
            <a:off x="3635896" y="1484784"/>
            <a:ext cx="5208464" cy="4977896"/>
          </a:xfrm>
          <a:prstGeom prst="rect">
            <a:avLst/>
          </a:prstGeom>
          <a:noFill/>
          <a:ln w="9525">
            <a:noFill/>
            <a:miter lim="800000"/>
            <a:headEnd/>
            <a:tailEnd/>
          </a:ln>
        </p:spPr>
      </p:pic>
      <p:sp>
        <p:nvSpPr>
          <p:cNvPr id="5" name="ZoneTexte 4"/>
          <p:cNvSpPr txBox="1"/>
          <p:nvPr/>
        </p:nvSpPr>
        <p:spPr>
          <a:xfrm>
            <a:off x="611560" y="188640"/>
            <a:ext cx="7992888" cy="523220"/>
          </a:xfrm>
          <a:prstGeom prst="rect">
            <a:avLst/>
          </a:prstGeom>
          <a:noFill/>
        </p:spPr>
        <p:txBody>
          <a:bodyPr wrap="square" rtlCol="0">
            <a:spAutoFit/>
          </a:bodyPr>
          <a:lstStyle/>
          <a:p>
            <a:pPr algn="ctr"/>
            <a:r>
              <a:rPr lang="fr-FR" sz="2800" dirty="0" smtClean="0"/>
              <a:t>L’eau s’infiltre par capillarité dans les murs, plafonds</a:t>
            </a:r>
            <a:endParaRPr lang="fr-FR" sz="2800" dirty="0"/>
          </a:p>
        </p:txBody>
      </p:sp>
      <p:pic>
        <p:nvPicPr>
          <p:cNvPr id="137219" name="Picture 3"/>
          <p:cNvPicPr>
            <a:picLocks noChangeAspect="1" noChangeArrowheads="1"/>
          </p:cNvPicPr>
          <p:nvPr/>
        </p:nvPicPr>
        <p:blipFill>
          <a:blip r:embed="rId3" cstate="print"/>
          <a:srcRect/>
          <a:stretch>
            <a:fillRect/>
          </a:stretch>
        </p:blipFill>
        <p:spPr bwMode="auto">
          <a:xfrm>
            <a:off x="179512" y="836712"/>
            <a:ext cx="3384376" cy="2675486"/>
          </a:xfrm>
          <a:prstGeom prst="rect">
            <a:avLst/>
          </a:prstGeom>
          <a:noFill/>
          <a:ln w="9525">
            <a:noFill/>
            <a:miter lim="800000"/>
            <a:headEnd/>
            <a:tailEnd/>
          </a:ln>
        </p:spPr>
      </p:pic>
      <p:pic>
        <p:nvPicPr>
          <p:cNvPr id="139266" name="Picture 2"/>
          <p:cNvPicPr>
            <a:picLocks noChangeAspect="1" noChangeArrowheads="1"/>
          </p:cNvPicPr>
          <p:nvPr/>
        </p:nvPicPr>
        <p:blipFill>
          <a:blip r:embed="rId4" cstate="print"/>
          <a:srcRect/>
          <a:stretch>
            <a:fillRect/>
          </a:stretch>
        </p:blipFill>
        <p:spPr bwMode="auto">
          <a:xfrm>
            <a:off x="81888" y="4077072"/>
            <a:ext cx="3405773" cy="2232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2" cstate="print"/>
          <a:srcRect/>
          <a:stretch>
            <a:fillRect/>
          </a:stretch>
        </p:blipFill>
        <p:spPr bwMode="auto">
          <a:xfrm>
            <a:off x="3635896" y="1412776"/>
            <a:ext cx="5208464" cy="4977896"/>
          </a:xfrm>
          <a:prstGeom prst="rect">
            <a:avLst/>
          </a:prstGeom>
          <a:noFill/>
          <a:ln w="9525">
            <a:noFill/>
            <a:miter lim="800000"/>
            <a:headEnd/>
            <a:tailEnd/>
          </a:ln>
        </p:spPr>
      </p:pic>
      <p:sp>
        <p:nvSpPr>
          <p:cNvPr id="5" name="ZoneTexte 4"/>
          <p:cNvSpPr txBox="1"/>
          <p:nvPr/>
        </p:nvSpPr>
        <p:spPr>
          <a:xfrm>
            <a:off x="611560" y="188640"/>
            <a:ext cx="7992888" cy="523220"/>
          </a:xfrm>
          <a:prstGeom prst="rect">
            <a:avLst/>
          </a:prstGeom>
          <a:noFill/>
        </p:spPr>
        <p:txBody>
          <a:bodyPr wrap="square" rtlCol="0">
            <a:spAutoFit/>
          </a:bodyPr>
          <a:lstStyle/>
          <a:p>
            <a:pPr algn="ctr"/>
            <a:r>
              <a:rPr lang="fr-FR" sz="2800" dirty="0" smtClean="0"/>
              <a:t>L’eau s’infiltre par capillarité dans les murs, plafonds</a:t>
            </a:r>
            <a:endParaRPr lang="fr-FR" sz="2800" dirty="0"/>
          </a:p>
        </p:txBody>
      </p:sp>
      <p:pic>
        <p:nvPicPr>
          <p:cNvPr id="137219" name="Picture 3"/>
          <p:cNvPicPr>
            <a:picLocks noChangeAspect="1" noChangeArrowheads="1"/>
          </p:cNvPicPr>
          <p:nvPr/>
        </p:nvPicPr>
        <p:blipFill>
          <a:blip r:embed="rId3" cstate="print"/>
          <a:srcRect/>
          <a:stretch>
            <a:fillRect/>
          </a:stretch>
        </p:blipFill>
        <p:spPr bwMode="auto">
          <a:xfrm>
            <a:off x="179512" y="836712"/>
            <a:ext cx="3384376" cy="2675486"/>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l="39175" t="48565" r="41532" b="25535"/>
          <a:stretch>
            <a:fillRect/>
          </a:stretch>
        </p:blipFill>
        <p:spPr bwMode="auto">
          <a:xfrm>
            <a:off x="56680" y="3933056"/>
            <a:ext cx="3528392" cy="2664296"/>
          </a:xfrm>
          <a:prstGeom prst="rect">
            <a:avLst/>
          </a:prstGeom>
          <a:noFill/>
          <a:ln w="9525">
            <a:noFill/>
            <a:miter lim="800000"/>
            <a:headEnd/>
            <a:tailEnd/>
          </a:ln>
        </p:spPr>
      </p:pic>
      <p:cxnSp>
        <p:nvCxnSpPr>
          <p:cNvPr id="8" name="Connecteur droit avec flèche 7"/>
          <p:cNvCxnSpPr/>
          <p:nvPr/>
        </p:nvCxnSpPr>
        <p:spPr>
          <a:xfrm flipH="1">
            <a:off x="2267744" y="4149080"/>
            <a:ext cx="504056" cy="7200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Image 3"/>
          <p:cNvPicPr>
            <a:picLocks noChangeAspect="1"/>
          </p:cNvPicPr>
          <p:nvPr/>
        </p:nvPicPr>
        <p:blipFill>
          <a:blip r:embed="rId2" cstate="print"/>
          <a:srcRect l="45876" t="10603" b="28424"/>
          <a:stretch>
            <a:fillRect/>
          </a:stretch>
        </p:blipFill>
        <p:spPr bwMode="auto">
          <a:xfrm>
            <a:off x="3505200" y="304800"/>
            <a:ext cx="4838700" cy="6359525"/>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395536" y="1628800"/>
            <a:ext cx="3131840" cy="31318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00362"/>
            <a:ext cx="8229600" cy="1143000"/>
          </a:xfrm>
        </p:spPr>
        <p:txBody>
          <a:bodyPr>
            <a:normAutofit fontScale="90000"/>
          </a:bodyPr>
          <a:lstStyle/>
          <a:p>
            <a:r>
              <a:rPr lang="fr-FR" dirty="0" smtClean="0"/>
              <a:t>Méta matériaux à mémoire de forme</a:t>
            </a:r>
            <a:endParaRPr lang="fr-FR" dirty="0"/>
          </a:p>
        </p:txBody>
      </p:sp>
      <p:pic>
        <p:nvPicPr>
          <p:cNvPr id="245762" name="Picture 2" descr="Un &quot;métamatériau&quot; à mémoire de forme"/>
          <p:cNvPicPr>
            <a:picLocks noChangeAspect="1" noChangeArrowheads="1"/>
          </p:cNvPicPr>
          <p:nvPr/>
        </p:nvPicPr>
        <p:blipFill>
          <a:blip r:embed="rId2" cstate="print"/>
          <a:srcRect/>
          <a:stretch>
            <a:fillRect/>
          </a:stretch>
        </p:blipFill>
        <p:spPr bwMode="auto">
          <a:xfrm>
            <a:off x="3203848" y="764704"/>
            <a:ext cx="2304256" cy="2304257"/>
          </a:xfrm>
          <a:prstGeom prst="rect">
            <a:avLst/>
          </a:prstGeom>
          <a:noFill/>
        </p:spPr>
      </p:pic>
      <p:sp>
        <p:nvSpPr>
          <p:cNvPr id="6" name="Rectangle 5"/>
          <p:cNvSpPr/>
          <p:nvPr/>
        </p:nvSpPr>
        <p:spPr>
          <a:xfrm>
            <a:off x="251520" y="3257014"/>
            <a:ext cx="7830616" cy="3600986"/>
          </a:xfrm>
          <a:prstGeom prst="rect">
            <a:avLst/>
          </a:prstGeom>
        </p:spPr>
        <p:txBody>
          <a:bodyPr wrap="square">
            <a:spAutoFit/>
          </a:bodyPr>
          <a:lstStyle/>
          <a:p>
            <a:r>
              <a:rPr lang="fr-FR" sz="1200" dirty="0" smtClean="0"/>
              <a:t>Voilà un </a:t>
            </a:r>
            <a:r>
              <a:rPr lang="fr-FR" sz="1200" dirty="0" smtClean="0">
                <a:hlinkClick r:id="rId3"/>
              </a:rPr>
              <a:t>nouveau matériau</a:t>
            </a:r>
            <a:r>
              <a:rPr lang="fr-FR" sz="1200" dirty="0" smtClean="0"/>
              <a:t> étonnant. Totalement artificiel puisqu’élaboré par des chercheurs de l’université de </a:t>
            </a:r>
            <a:r>
              <a:rPr lang="fr-FR" sz="1200" dirty="0" err="1" smtClean="0"/>
              <a:t>Cornell</a:t>
            </a:r>
            <a:r>
              <a:rPr lang="fr-FR" sz="1200" dirty="0" smtClean="0"/>
              <a:t>, il se présente sous la forme d’un gel possédant la propriété de </a:t>
            </a:r>
            <a:r>
              <a:rPr lang="fr-FR" sz="1200" dirty="0" smtClean="0">
                <a:hlinkClick r:id="rId4"/>
              </a:rPr>
              <a:t>mémoire de forme</a:t>
            </a:r>
            <a:r>
              <a:rPr lang="fr-FR" sz="1200" dirty="0" smtClean="0"/>
              <a:t>. Cette propriété présente la particularité de s’exprimer en milieu liquide. Composé d’un maillage de molécules organiques, la structure de ce "</a:t>
            </a:r>
            <a:r>
              <a:rPr lang="fr-FR" sz="1200" dirty="0" err="1" smtClean="0"/>
              <a:t>métamateriau</a:t>
            </a:r>
            <a:r>
              <a:rPr lang="fr-FR" sz="1200" dirty="0" smtClean="0"/>
              <a:t>" consiste en des brins d’ADN synthétiques entrelacés à la façon de nids d’oiseau d’environ un micromètre de diamètre. Ces boules d’ADN proposent de fins espaces capables d’absorber de l’eau à la façon d’une éponge, ce qui fait gonfler l’ensemble.</a:t>
            </a:r>
          </a:p>
          <a:p>
            <a:r>
              <a:rPr lang="fr-FR" sz="1200" dirty="0" smtClean="0"/>
              <a:t>Ces enchevêtrements d’ADN ont été obtenus par hasard. Les scientifiques tentaient de fabriquer un hydrogel exclusivement formé d’ADN. En mélangeant l’</a:t>
            </a:r>
            <a:r>
              <a:rPr lang="fr-FR" sz="1200" dirty="0" smtClean="0">
                <a:hlinkClick r:id="rId5"/>
              </a:rPr>
              <a:t>ADN synthétique</a:t>
            </a:r>
            <a:r>
              <a:rPr lang="fr-FR" sz="1200" dirty="0" smtClean="0"/>
              <a:t> avec des enzymes permettant à l’ADN de s’auto-répliquer en longues chaines, ils espéraient fabriquer un hydrogel sans liens. C’est alors qu’ils ont observé la création de ces structures en nids d’oiseau, formant un réseau en trois dimensions.</a:t>
            </a:r>
          </a:p>
          <a:p>
            <a:r>
              <a:rPr lang="fr-FR" sz="1200" dirty="0" smtClean="0"/>
              <a:t>Autre curiosité : alors que ce gel s’écoule comme un liquide, quand il est plongé dans l’eau, il reprend la forme du moule à l’intérieur duquel il a été fabriqué ! Si à ce jour, la façon dont ce gel retrouve sa forme initiale n’est pas bien comprise, les chercheurs ont quand même leur théorie : les forces élastiques qui maintiennent la forme sont si faibles que l’association des phénomènes de tensions de surface et de la gravité suffirait à les briser. En revanche, plongé dans l’eau, les tensions de surface sont quasi-nulles et la flottabilité annule la gravité. </a:t>
            </a:r>
          </a:p>
          <a:p>
            <a:r>
              <a:rPr lang="fr-FR" sz="1200" dirty="0" smtClean="0"/>
              <a:t>Un tel gel pourrait trouver de nombreuses applications dans le milieu médical. Chargé de médicament, il permettrait de combler une blessure. Autre exemple, ce </a:t>
            </a:r>
            <a:r>
              <a:rPr lang="fr-FR" sz="1200" dirty="0" err="1" smtClean="0">
                <a:hlinkClick r:id="rId6"/>
              </a:rPr>
              <a:t>métamatériau</a:t>
            </a:r>
            <a:r>
              <a:rPr lang="fr-FR" sz="1200" dirty="0" smtClean="0"/>
              <a:t> pourrait servir de matrice 3-D pour la repousse de tissus. Un des concepts déjà validé est l’interrupteur à eau. Chargé en </a:t>
            </a:r>
            <a:r>
              <a:rPr lang="fr-FR" sz="1200" dirty="0" smtClean="0">
                <a:hlinkClick r:id="rId7"/>
              </a:rPr>
              <a:t>particules métalliques</a:t>
            </a:r>
            <a:r>
              <a:rPr lang="fr-FR" sz="1200" dirty="0" smtClean="0"/>
              <a:t> de façon à être conducteur, le gel est placé dans un tube entre deux éléments électriques. Dans l’eau, il se rétracte et empêche le courant de passer. En dehors de l’eau, il redevient liquide, remplit le tube et recrée le contact.</a:t>
            </a:r>
            <a:endParaRPr lang="fr-FR"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a:xfrm>
            <a:off x="-468560" y="-226460"/>
            <a:ext cx="9865096" cy="1431032"/>
          </a:xfrm>
        </p:spPr>
        <p:txBody>
          <a:bodyPr>
            <a:normAutofit/>
          </a:bodyPr>
          <a:lstStyle/>
          <a:p>
            <a:r>
              <a:rPr lang="fr-FR" sz="3200" dirty="0" smtClean="0"/>
              <a:t>71) Lois fondamentales. Rappels</a:t>
            </a:r>
            <a:br>
              <a:rPr lang="fr-FR" sz="3200" dirty="0" smtClean="0"/>
            </a:br>
            <a:r>
              <a:rPr lang="fr-FR" sz="3200" dirty="0" smtClean="0"/>
              <a:t>713) Forces de poussée</a:t>
            </a:r>
            <a:endParaRPr lang="fr-FR" sz="3200" dirty="0"/>
          </a:p>
        </p:txBody>
      </p:sp>
      <p:pic>
        <p:nvPicPr>
          <p:cNvPr id="30724" name="Picture 4"/>
          <p:cNvPicPr>
            <a:picLocks noChangeAspect="1" noChangeArrowheads="1"/>
          </p:cNvPicPr>
          <p:nvPr/>
        </p:nvPicPr>
        <p:blipFill>
          <a:blip r:embed="rId2" cstate="print"/>
          <a:srcRect/>
          <a:stretch>
            <a:fillRect/>
          </a:stretch>
        </p:blipFill>
        <p:spPr bwMode="auto">
          <a:xfrm>
            <a:off x="251520" y="1916832"/>
            <a:ext cx="8543925" cy="2495550"/>
          </a:xfrm>
          <a:prstGeom prst="rect">
            <a:avLst/>
          </a:prstGeom>
          <a:noFill/>
          <a:ln w="9525">
            <a:noFill/>
            <a:miter lim="800000"/>
            <a:headEnd/>
            <a:tailEnd/>
          </a:ln>
        </p:spPr>
      </p:pic>
      <p:sp>
        <p:nvSpPr>
          <p:cNvPr id="21" name="ZoneTexte 20"/>
          <p:cNvSpPr txBox="1"/>
          <p:nvPr/>
        </p:nvSpPr>
        <p:spPr>
          <a:xfrm>
            <a:off x="5148064" y="4221088"/>
            <a:ext cx="3384376" cy="954107"/>
          </a:xfrm>
          <a:prstGeom prst="rect">
            <a:avLst/>
          </a:prstGeom>
          <a:noFill/>
        </p:spPr>
        <p:txBody>
          <a:bodyPr wrap="square" rtlCol="0">
            <a:spAutoFit/>
          </a:bodyPr>
          <a:lstStyle/>
          <a:p>
            <a:pPr algn="ctr"/>
            <a:r>
              <a:rPr lang="fr-FR" sz="2800" dirty="0" smtClean="0"/>
              <a:t>Relâchement de l’effort</a:t>
            </a:r>
            <a:endParaRPr lang="fr-FR" sz="2800" dirty="0"/>
          </a:p>
        </p:txBody>
      </p:sp>
      <p:sp>
        <p:nvSpPr>
          <p:cNvPr id="22" name="ZoneTexte 21"/>
          <p:cNvSpPr txBox="1"/>
          <p:nvPr/>
        </p:nvSpPr>
        <p:spPr>
          <a:xfrm>
            <a:off x="827584" y="4365104"/>
            <a:ext cx="3384376" cy="523220"/>
          </a:xfrm>
          <a:prstGeom prst="rect">
            <a:avLst/>
          </a:prstGeom>
          <a:noFill/>
        </p:spPr>
        <p:txBody>
          <a:bodyPr wrap="square" rtlCol="0">
            <a:spAutoFit/>
          </a:bodyPr>
          <a:lstStyle/>
          <a:p>
            <a:pPr algn="ctr"/>
            <a:r>
              <a:rPr lang="fr-FR" sz="2800" dirty="0" smtClean="0"/>
              <a:t>Effort nécessaire</a:t>
            </a:r>
            <a:endParaRPr lang="fr-FR" sz="28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cstate="print"/>
          <a:srcRect l="36246" t="16360" r="34422" b="9813"/>
          <a:stretch>
            <a:fillRect/>
          </a:stretch>
        </p:blipFill>
        <p:spPr bwMode="auto">
          <a:xfrm>
            <a:off x="2627784" y="260648"/>
            <a:ext cx="4536504" cy="64195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a:xfrm>
            <a:off x="-108520" y="-238125"/>
            <a:ext cx="9865096" cy="1431032"/>
          </a:xfrm>
        </p:spPr>
        <p:txBody>
          <a:bodyPr>
            <a:normAutofit/>
          </a:bodyPr>
          <a:lstStyle/>
          <a:p>
            <a:r>
              <a:rPr lang="fr-FR" sz="3200" dirty="0" smtClean="0"/>
              <a:t>71) Lois fondamentales. Rappels</a:t>
            </a:r>
            <a:br>
              <a:rPr lang="fr-FR" sz="3200" dirty="0" smtClean="0"/>
            </a:br>
            <a:r>
              <a:rPr lang="fr-FR" sz="3200" dirty="0" smtClean="0"/>
              <a:t>713) Forces de poussée</a:t>
            </a:r>
            <a:endParaRPr lang="fr-FR" sz="3200" dirty="0"/>
          </a:p>
        </p:txBody>
      </p:sp>
      <p:sp>
        <p:nvSpPr>
          <p:cNvPr id="22" name="ZoneTexte 21"/>
          <p:cNvSpPr txBox="1"/>
          <p:nvPr/>
        </p:nvSpPr>
        <p:spPr>
          <a:xfrm>
            <a:off x="971600" y="5517232"/>
            <a:ext cx="2160240" cy="523220"/>
          </a:xfrm>
          <a:prstGeom prst="rect">
            <a:avLst/>
          </a:prstGeom>
          <a:noFill/>
        </p:spPr>
        <p:txBody>
          <a:bodyPr wrap="square" rtlCol="0">
            <a:spAutoFit/>
          </a:bodyPr>
          <a:lstStyle/>
          <a:p>
            <a:pPr algn="ctr"/>
            <a:r>
              <a:rPr lang="fr-FR" sz="2800" dirty="0" smtClean="0"/>
              <a:t>Constat</a:t>
            </a:r>
            <a:endParaRPr lang="fr-FR" sz="2800" dirty="0"/>
          </a:p>
        </p:txBody>
      </p:sp>
      <p:pic>
        <p:nvPicPr>
          <p:cNvPr id="33794" name="Picture 2"/>
          <p:cNvPicPr>
            <a:picLocks noChangeAspect="1" noChangeArrowheads="1"/>
          </p:cNvPicPr>
          <p:nvPr/>
        </p:nvPicPr>
        <p:blipFill>
          <a:blip r:embed="rId2" cstate="print"/>
          <a:srcRect/>
          <a:stretch>
            <a:fillRect/>
          </a:stretch>
        </p:blipFill>
        <p:spPr bwMode="auto">
          <a:xfrm>
            <a:off x="323528" y="3356992"/>
            <a:ext cx="3491880" cy="2082694"/>
          </a:xfrm>
          <a:prstGeom prst="rect">
            <a:avLst/>
          </a:prstGeom>
          <a:noFill/>
          <a:ln w="9525">
            <a:noFill/>
            <a:miter lim="800000"/>
            <a:headEnd/>
            <a:tailEnd/>
          </a:ln>
        </p:spPr>
      </p:pic>
      <p:pic>
        <p:nvPicPr>
          <p:cNvPr id="33799" name="Picture 7"/>
          <p:cNvPicPr>
            <a:picLocks noChangeAspect="1" noChangeArrowheads="1"/>
          </p:cNvPicPr>
          <p:nvPr/>
        </p:nvPicPr>
        <p:blipFill>
          <a:blip r:embed="rId3" cstate="print"/>
          <a:srcRect/>
          <a:stretch>
            <a:fillRect/>
          </a:stretch>
        </p:blipFill>
        <p:spPr bwMode="auto">
          <a:xfrm>
            <a:off x="2307465" y="1858364"/>
            <a:ext cx="2251301" cy="1203604"/>
          </a:xfrm>
          <a:prstGeom prst="rect">
            <a:avLst/>
          </a:prstGeom>
          <a:noFill/>
          <a:ln w="9525">
            <a:noFill/>
            <a:miter lim="800000"/>
            <a:headEnd/>
            <a:tailEnd/>
          </a:ln>
        </p:spPr>
      </p:pic>
      <p:pic>
        <p:nvPicPr>
          <p:cNvPr id="33800" name="Picture 8"/>
          <p:cNvPicPr>
            <a:picLocks noChangeAspect="1" noChangeArrowheads="1"/>
          </p:cNvPicPr>
          <p:nvPr/>
        </p:nvPicPr>
        <p:blipFill>
          <a:blip r:embed="rId4" cstate="print"/>
          <a:srcRect l="13031"/>
          <a:stretch>
            <a:fillRect/>
          </a:stretch>
        </p:blipFill>
        <p:spPr bwMode="auto">
          <a:xfrm rot="120000">
            <a:off x="104024" y="1739215"/>
            <a:ext cx="2225021" cy="1378622"/>
          </a:xfrm>
          <a:prstGeom prst="rect">
            <a:avLst/>
          </a:prstGeom>
          <a:noFill/>
          <a:ln w="9525">
            <a:noFill/>
            <a:miter lim="800000"/>
            <a:headEnd/>
            <a:tailEnd/>
          </a:ln>
        </p:spPr>
      </p:pic>
      <p:grpSp>
        <p:nvGrpSpPr>
          <p:cNvPr id="11" name="Groupe 10"/>
          <p:cNvGrpSpPr/>
          <p:nvPr/>
        </p:nvGrpSpPr>
        <p:grpSpPr>
          <a:xfrm>
            <a:off x="4016127" y="1231801"/>
            <a:ext cx="5380409" cy="5239538"/>
            <a:chOff x="4016127" y="1231801"/>
            <a:chExt cx="5380409" cy="5239538"/>
          </a:xfrm>
        </p:grpSpPr>
        <p:sp>
          <p:nvSpPr>
            <p:cNvPr id="21" name="ZoneTexte 20"/>
            <p:cNvSpPr txBox="1"/>
            <p:nvPr/>
          </p:nvSpPr>
          <p:spPr>
            <a:xfrm>
              <a:off x="5004048" y="5517232"/>
              <a:ext cx="4392488" cy="954107"/>
            </a:xfrm>
            <a:prstGeom prst="rect">
              <a:avLst/>
            </a:prstGeom>
            <a:noFill/>
          </p:spPr>
          <p:txBody>
            <a:bodyPr wrap="square" rtlCol="0">
              <a:spAutoFit/>
            </a:bodyPr>
            <a:lstStyle/>
            <a:p>
              <a:pPr algn="ctr"/>
              <a:r>
                <a:rPr lang="fr-FR" sz="2800" dirty="0" smtClean="0"/>
                <a:t>Existence d’une force de poussée</a:t>
              </a:r>
              <a:endParaRPr lang="fr-FR" sz="2800" dirty="0"/>
            </a:p>
          </p:txBody>
        </p:sp>
        <p:pic>
          <p:nvPicPr>
            <p:cNvPr id="33795" name="Picture 3"/>
            <p:cNvPicPr>
              <a:picLocks noChangeAspect="1" noChangeArrowheads="1"/>
            </p:cNvPicPr>
            <p:nvPr/>
          </p:nvPicPr>
          <p:blipFill>
            <a:blip r:embed="rId5" cstate="print"/>
            <a:srcRect/>
            <a:stretch>
              <a:fillRect/>
            </a:stretch>
          </p:blipFill>
          <p:spPr bwMode="auto">
            <a:xfrm>
              <a:off x="4283968" y="1340768"/>
              <a:ext cx="2562225" cy="4114800"/>
            </a:xfrm>
            <a:prstGeom prst="rect">
              <a:avLst/>
            </a:prstGeom>
            <a:noFill/>
            <a:ln w="9525">
              <a:noFill/>
              <a:miter lim="800000"/>
              <a:headEnd/>
              <a:tailEnd/>
            </a:ln>
          </p:spPr>
        </p:pic>
        <p:pic>
          <p:nvPicPr>
            <p:cNvPr id="33798" name="Picture 6"/>
            <p:cNvPicPr>
              <a:picLocks noChangeAspect="1" noChangeArrowheads="1"/>
            </p:cNvPicPr>
            <p:nvPr/>
          </p:nvPicPr>
          <p:blipFill>
            <a:blip r:embed="rId6" cstate="print"/>
            <a:srcRect l="51381" t="49699" r="40151" b="11801"/>
            <a:stretch>
              <a:fillRect/>
            </a:stretch>
          </p:blipFill>
          <p:spPr bwMode="auto">
            <a:xfrm>
              <a:off x="7164288" y="1340768"/>
              <a:ext cx="1548680" cy="3960440"/>
            </a:xfrm>
            <a:prstGeom prst="rect">
              <a:avLst/>
            </a:prstGeom>
            <a:noFill/>
            <a:ln w="9525">
              <a:noFill/>
              <a:miter lim="800000"/>
              <a:headEnd/>
              <a:tailEnd/>
            </a:ln>
          </p:spPr>
        </p:pic>
        <p:sp>
          <p:nvSpPr>
            <p:cNvPr id="13" name="Accolade fermante 12"/>
            <p:cNvSpPr/>
            <p:nvPr/>
          </p:nvSpPr>
          <p:spPr>
            <a:xfrm>
              <a:off x="4016127" y="1231801"/>
              <a:ext cx="792088" cy="504056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a:xfrm>
            <a:off x="-15902" y="-159020"/>
            <a:ext cx="9865096" cy="1431032"/>
          </a:xfrm>
        </p:spPr>
        <p:txBody>
          <a:bodyPr>
            <a:normAutofit/>
          </a:bodyPr>
          <a:lstStyle/>
          <a:p>
            <a:r>
              <a:rPr lang="fr-FR" sz="3200" dirty="0" smtClean="0"/>
              <a:t>71) Lois fondamentales. Rappels</a:t>
            </a:r>
            <a:br>
              <a:rPr lang="fr-FR" sz="3200" dirty="0" smtClean="0"/>
            </a:br>
            <a:r>
              <a:rPr lang="fr-FR" sz="3200" dirty="0" smtClean="0"/>
              <a:t>714) Théorème d’ARCHIMEDE : aéromètres</a:t>
            </a:r>
            <a:endParaRPr lang="fr-FR" sz="3200" dirty="0"/>
          </a:p>
        </p:txBody>
      </p:sp>
      <p:grpSp>
        <p:nvGrpSpPr>
          <p:cNvPr id="33" name="Groupe 32"/>
          <p:cNvGrpSpPr/>
          <p:nvPr/>
        </p:nvGrpSpPr>
        <p:grpSpPr>
          <a:xfrm>
            <a:off x="683568" y="1916832"/>
            <a:ext cx="4600561" cy="4059982"/>
            <a:chOff x="2347703" y="1484784"/>
            <a:chExt cx="4600561" cy="4059982"/>
          </a:xfrm>
        </p:grpSpPr>
        <p:sp>
          <p:nvSpPr>
            <p:cNvPr id="11" name="Rectangle 10"/>
            <p:cNvSpPr/>
            <p:nvPr/>
          </p:nvSpPr>
          <p:spPr>
            <a:xfrm>
              <a:off x="2347703" y="1988840"/>
              <a:ext cx="3744416"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p:cNvCxnSpPr/>
            <p:nvPr/>
          </p:nvCxnSpPr>
          <p:spPr>
            <a:xfrm>
              <a:off x="2347703" y="1484784"/>
              <a:ext cx="0" cy="7200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6084168" y="1517919"/>
              <a:ext cx="0"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092119" y="1484784"/>
              <a:ext cx="0" cy="72008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563888" y="2852936"/>
              <a:ext cx="1296144" cy="8640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22"/>
            <p:cNvCxnSpPr/>
            <p:nvPr/>
          </p:nvCxnSpPr>
          <p:spPr>
            <a:xfrm>
              <a:off x="4716016" y="2860887"/>
              <a:ext cx="144016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4812759" y="3700681"/>
              <a:ext cx="144016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6228184" y="2564904"/>
              <a:ext cx="720080" cy="523220"/>
            </a:xfrm>
            <a:prstGeom prst="rect">
              <a:avLst/>
            </a:prstGeom>
            <a:noFill/>
          </p:spPr>
          <p:txBody>
            <a:bodyPr wrap="square" rtlCol="0">
              <a:spAutoFit/>
            </a:bodyPr>
            <a:lstStyle/>
            <a:p>
              <a:r>
                <a:rPr lang="fr-FR" sz="2800" dirty="0" smtClean="0"/>
                <a:t>P</a:t>
              </a:r>
              <a:r>
                <a:rPr lang="fr-FR" sz="2800" baseline="-25000" dirty="0" smtClean="0"/>
                <a:t>1</a:t>
              </a:r>
              <a:endParaRPr lang="fr-FR" sz="2800" baseline="-25000" dirty="0"/>
            </a:p>
          </p:txBody>
        </p:sp>
        <p:sp>
          <p:nvSpPr>
            <p:cNvPr id="26" name="ZoneTexte 25"/>
            <p:cNvSpPr txBox="1"/>
            <p:nvPr/>
          </p:nvSpPr>
          <p:spPr>
            <a:xfrm>
              <a:off x="6228184" y="3356992"/>
              <a:ext cx="720080" cy="523220"/>
            </a:xfrm>
            <a:prstGeom prst="rect">
              <a:avLst/>
            </a:prstGeom>
            <a:noFill/>
          </p:spPr>
          <p:txBody>
            <a:bodyPr wrap="square" rtlCol="0">
              <a:spAutoFit/>
            </a:bodyPr>
            <a:lstStyle/>
            <a:p>
              <a:r>
                <a:rPr lang="fr-FR" sz="2800" dirty="0" smtClean="0"/>
                <a:t>P</a:t>
              </a:r>
              <a:r>
                <a:rPr lang="fr-FR" sz="2800" baseline="-25000" dirty="0" smtClean="0"/>
                <a:t>2</a:t>
              </a:r>
              <a:endParaRPr lang="fr-FR" sz="2800" baseline="-25000" dirty="0"/>
            </a:p>
          </p:txBody>
        </p:sp>
        <p:cxnSp>
          <p:nvCxnSpPr>
            <p:cNvPr id="28" name="Connecteur droit avec flèche 27"/>
            <p:cNvCxnSpPr/>
            <p:nvPr/>
          </p:nvCxnSpPr>
          <p:spPr>
            <a:xfrm>
              <a:off x="4219462" y="3284984"/>
              <a:ext cx="0" cy="1440160"/>
            </a:xfrm>
            <a:prstGeom prst="straightConnector1">
              <a:avLst/>
            </a:prstGeom>
            <a:ln w="25400">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graphicFrame>
          <p:nvGraphicFramePr>
            <p:cNvPr id="34819" name="Object 3"/>
            <p:cNvGraphicFramePr>
              <a:graphicFrameLocks noChangeAspect="1"/>
            </p:cNvGraphicFramePr>
            <p:nvPr/>
          </p:nvGraphicFramePr>
          <p:xfrm>
            <a:off x="4011389" y="4797152"/>
            <a:ext cx="513600" cy="747614"/>
          </p:xfrm>
          <a:graphic>
            <a:graphicData uri="http://schemas.openxmlformats.org/presentationml/2006/ole">
              <mc:AlternateContent xmlns:mc="http://schemas.openxmlformats.org/markup-compatibility/2006">
                <mc:Choice xmlns:v="urn:schemas-microsoft-com:vml" Requires="v">
                  <p:oleObj spid="_x0000_s34831" name="Équation" r:id="rId3" imgW="139680" imgH="203040" progId="Equation.3">
                    <p:embed/>
                  </p:oleObj>
                </mc:Choice>
                <mc:Fallback>
                  <p:oleObj name="Équation" r:id="rId3" imgW="139680" imgH="20304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389" y="4797152"/>
                          <a:ext cx="513600" cy="747614"/>
                        </a:xfrm>
                        <a:prstGeom prst="rect">
                          <a:avLst/>
                        </a:prstGeom>
                        <a:solidFill>
                          <a:srgbClr val="FFCC99"/>
                        </a:solidFill>
                        <a:ln w="9525">
                          <a:solidFill>
                            <a:schemeClr val="tx1"/>
                          </a:solidFill>
                          <a:miter lim="800000"/>
                          <a:headEnd/>
                          <a:tailEnd/>
                        </a:ln>
                      </p:spPr>
                    </p:pic>
                  </p:oleObj>
                </mc:Fallback>
              </mc:AlternateContent>
            </a:graphicData>
          </a:graphic>
        </p:graphicFrame>
        <p:cxnSp>
          <p:nvCxnSpPr>
            <p:cNvPr id="29" name="Connecteur droit avec flèche 28"/>
            <p:cNvCxnSpPr/>
            <p:nvPr/>
          </p:nvCxnSpPr>
          <p:spPr>
            <a:xfrm>
              <a:off x="4147903" y="2868566"/>
              <a:ext cx="0" cy="79208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V="1">
              <a:off x="4283111" y="2913238"/>
              <a:ext cx="0" cy="7920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4820" name="Object 4"/>
            <p:cNvGraphicFramePr>
              <a:graphicFrameLocks noChangeAspect="1"/>
            </p:cNvGraphicFramePr>
            <p:nvPr/>
          </p:nvGraphicFramePr>
          <p:xfrm>
            <a:off x="3662272" y="2076614"/>
            <a:ext cx="470399" cy="744910"/>
          </p:xfrm>
          <a:graphic>
            <a:graphicData uri="http://schemas.openxmlformats.org/presentationml/2006/ole">
              <mc:AlternateContent xmlns:mc="http://schemas.openxmlformats.org/markup-compatibility/2006">
                <mc:Choice xmlns:v="urn:schemas-microsoft-com:vml" Requires="v">
                  <p:oleObj spid="_x0000_s34832" name="Équation" r:id="rId5" imgW="152280" imgH="241200" progId="Equation.3">
                    <p:embed/>
                  </p:oleObj>
                </mc:Choice>
                <mc:Fallback>
                  <p:oleObj name="Équation" r:id="rId5" imgW="152280" imgH="2412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2272" y="2076614"/>
                          <a:ext cx="470399" cy="744910"/>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34821" name="Object 5"/>
            <p:cNvGraphicFramePr>
              <a:graphicFrameLocks noChangeAspect="1"/>
            </p:cNvGraphicFramePr>
            <p:nvPr/>
          </p:nvGraphicFramePr>
          <p:xfrm>
            <a:off x="4313892" y="3726299"/>
            <a:ext cx="509587" cy="744537"/>
          </p:xfrm>
          <a:graphic>
            <a:graphicData uri="http://schemas.openxmlformats.org/presentationml/2006/ole">
              <mc:AlternateContent xmlns:mc="http://schemas.openxmlformats.org/markup-compatibility/2006">
                <mc:Choice xmlns:v="urn:schemas-microsoft-com:vml" Requires="v">
                  <p:oleObj spid="_x0000_s34833" name="Équation" r:id="rId7" imgW="164880" imgH="241200" progId="Equation.3">
                    <p:embed/>
                  </p:oleObj>
                </mc:Choice>
                <mc:Fallback>
                  <p:oleObj name="Équation" r:id="rId7" imgW="164880" imgH="2412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3892" y="3726299"/>
                          <a:ext cx="509587" cy="744537"/>
                        </a:xfrm>
                        <a:prstGeom prst="rect">
                          <a:avLst/>
                        </a:prstGeom>
                        <a:solidFill>
                          <a:srgbClr val="FFCC99"/>
                        </a:solidFill>
                        <a:ln w="9525">
                          <a:solidFill>
                            <a:schemeClr val="tx1"/>
                          </a:solidFill>
                          <a:miter lim="800000"/>
                          <a:headEnd/>
                          <a:tailEnd/>
                        </a:ln>
                      </p:spPr>
                    </p:pic>
                  </p:oleObj>
                </mc:Fallback>
              </mc:AlternateContent>
            </a:graphicData>
          </a:graphic>
        </p:graphicFrame>
      </p:grpSp>
      <p:graphicFrame>
        <p:nvGraphicFramePr>
          <p:cNvPr id="34822" name="Object 6"/>
          <p:cNvGraphicFramePr>
            <a:graphicFrameLocks noChangeAspect="1"/>
          </p:cNvGraphicFramePr>
          <p:nvPr/>
        </p:nvGraphicFramePr>
        <p:xfrm>
          <a:off x="5786438" y="3068638"/>
          <a:ext cx="3165475" cy="935037"/>
        </p:xfrm>
        <a:graphic>
          <a:graphicData uri="http://schemas.openxmlformats.org/presentationml/2006/ole">
            <mc:AlternateContent xmlns:mc="http://schemas.openxmlformats.org/markup-compatibility/2006">
              <mc:Choice xmlns:v="urn:schemas-microsoft-com:vml" Requires="v">
                <p:oleObj spid="_x0000_s34834" name="Équation" r:id="rId9" imgW="774360" imgH="228600" progId="Equation.3">
                  <p:embed/>
                </p:oleObj>
              </mc:Choice>
              <mc:Fallback>
                <p:oleObj name="Équation" r:id="rId9" imgW="774360" imgH="22860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438" y="3068638"/>
                        <a:ext cx="3165475" cy="935037"/>
                      </a:xfrm>
                      <a:prstGeom prst="rect">
                        <a:avLst/>
                      </a:prstGeom>
                      <a:solidFill>
                        <a:srgbClr val="FFCC99"/>
                      </a:solidFill>
                      <a:ln w="9525">
                        <a:solidFill>
                          <a:schemeClr val="tx1"/>
                        </a:solidFill>
                        <a:miter lim="800000"/>
                        <a:headEnd/>
                        <a:tailEnd/>
                      </a:ln>
                    </p:spPr>
                  </p:pic>
                </p:oleObj>
              </mc:Fallback>
            </mc:AlternateContent>
          </a:graphicData>
        </a:graphic>
      </p:graphicFrame>
      <p:sp>
        <p:nvSpPr>
          <p:cNvPr id="35" name="Flèche droite 34"/>
          <p:cNvSpPr/>
          <p:nvPr/>
        </p:nvSpPr>
        <p:spPr>
          <a:xfrm>
            <a:off x="5292080" y="3573016"/>
            <a:ext cx="432048"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avec flèche 21"/>
          <p:cNvCxnSpPr/>
          <p:nvPr/>
        </p:nvCxnSpPr>
        <p:spPr>
          <a:xfrm>
            <a:off x="1619672" y="3284984"/>
            <a:ext cx="0" cy="864096"/>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899592" y="3429000"/>
            <a:ext cx="648072" cy="523220"/>
          </a:xfrm>
          <a:prstGeom prst="rect">
            <a:avLst/>
          </a:prstGeom>
          <a:solidFill>
            <a:schemeClr val="bg1"/>
          </a:solidFill>
        </p:spPr>
        <p:txBody>
          <a:bodyPr wrap="square" rtlCol="0">
            <a:spAutoFit/>
          </a:bodyPr>
          <a:lstStyle/>
          <a:p>
            <a:pPr algn="ctr"/>
            <a:r>
              <a:rPr lang="fr-FR" sz="2800" dirty="0" smtClean="0">
                <a:sym typeface="Symbol"/>
              </a:rPr>
              <a:t>h</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22"/>
                                        </p:tgtEl>
                                        <p:attrNameLst>
                                          <p:attrName>style.visibility</p:attrName>
                                        </p:attrNameLst>
                                      </p:cBhvr>
                                      <p:to>
                                        <p:strVal val="visible"/>
                                      </p:to>
                                    </p:set>
                                    <p:animEffect transition="in" filter="fade">
                                      <p:cBhvr>
                                        <p:cTn id="7" dur="2000"/>
                                        <p:tgtEl>
                                          <p:spTgt spid="34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1"/>
          <p:cNvSpPr>
            <a:spLocks noGrp="1"/>
          </p:cNvSpPr>
          <p:nvPr>
            <p:ph type="title"/>
          </p:nvPr>
        </p:nvSpPr>
        <p:spPr>
          <a:xfrm>
            <a:off x="-15902" y="-159020"/>
            <a:ext cx="9865096" cy="1431032"/>
          </a:xfrm>
        </p:spPr>
        <p:txBody>
          <a:bodyPr>
            <a:normAutofit/>
          </a:bodyPr>
          <a:lstStyle/>
          <a:p>
            <a:r>
              <a:rPr lang="fr-FR" sz="3200" dirty="0" smtClean="0"/>
              <a:t>71) Lois fondamentales. Rappels</a:t>
            </a:r>
            <a:br>
              <a:rPr lang="fr-FR" sz="3200" dirty="0" smtClean="0"/>
            </a:br>
            <a:r>
              <a:rPr lang="fr-FR" sz="3200" dirty="0" smtClean="0"/>
              <a:t>714) Théorème d’ARCHIMEDE : aéromètres</a:t>
            </a:r>
            <a:endParaRPr lang="fr-FR" sz="3200" dirty="0"/>
          </a:p>
        </p:txBody>
      </p:sp>
      <p:sp>
        <p:nvSpPr>
          <p:cNvPr id="22" name="Rectangle 21"/>
          <p:cNvSpPr/>
          <p:nvPr/>
        </p:nvSpPr>
        <p:spPr>
          <a:xfrm>
            <a:off x="179512" y="1344135"/>
            <a:ext cx="8712968" cy="2000548"/>
          </a:xfrm>
          <a:prstGeom prst="rect">
            <a:avLst/>
          </a:prstGeom>
        </p:spPr>
        <p:txBody>
          <a:bodyPr wrap="square">
            <a:spAutoFit/>
          </a:bodyPr>
          <a:lstStyle/>
          <a:p>
            <a:pPr algn="ctr"/>
            <a:r>
              <a:rPr lang="fr-FR" sz="2400" dirty="0" smtClean="0"/>
              <a:t>« Tout corps plongé dans un fluide au repos, entièrement mouillé par celui-ci ou traversant sa surface libre, subit une force verticale, dirigée de bas en haut et opposée </a:t>
            </a:r>
          </a:p>
          <a:p>
            <a:pPr algn="ctr"/>
            <a:r>
              <a:rPr lang="fr-FR" sz="2400" dirty="0" smtClean="0"/>
              <a:t>au poids du volume de fluide déplacé »</a:t>
            </a:r>
          </a:p>
          <a:p>
            <a:pPr algn="ctr"/>
            <a:r>
              <a:rPr lang="fr-FR" sz="2400" dirty="0" smtClean="0"/>
              <a:t> Cette force est appelée poussée d'ARCHIMEDE </a:t>
            </a:r>
            <a:endParaRPr lang="fr-FR" sz="2800" dirty="0"/>
          </a:p>
        </p:txBody>
      </p:sp>
      <p:sp>
        <p:nvSpPr>
          <p:cNvPr id="27" name="ZoneTexte 26"/>
          <p:cNvSpPr txBox="1"/>
          <p:nvPr/>
        </p:nvSpPr>
        <p:spPr>
          <a:xfrm>
            <a:off x="251520" y="6309320"/>
            <a:ext cx="2232248" cy="461665"/>
          </a:xfrm>
          <a:prstGeom prst="rect">
            <a:avLst/>
          </a:prstGeom>
          <a:noFill/>
        </p:spPr>
        <p:txBody>
          <a:bodyPr wrap="square" rtlCol="0">
            <a:spAutoFit/>
          </a:bodyPr>
          <a:lstStyle/>
          <a:p>
            <a:pPr algn="ctr"/>
            <a:r>
              <a:rPr lang="fr-FR" sz="2400" dirty="0" smtClean="0"/>
              <a:t>ARCHIMEDE</a:t>
            </a:r>
            <a:endParaRPr lang="fr-FR" sz="2400" dirty="0"/>
          </a:p>
        </p:txBody>
      </p:sp>
      <p:sp>
        <p:nvSpPr>
          <p:cNvPr id="31" name="Rectangle à coins arrondis 30"/>
          <p:cNvSpPr/>
          <p:nvPr/>
        </p:nvSpPr>
        <p:spPr>
          <a:xfrm>
            <a:off x="323528" y="1142632"/>
            <a:ext cx="8424936" cy="2232248"/>
          </a:xfrm>
          <a:prstGeom prst="wedgeRoundRectCallout">
            <a:avLst>
              <a:gd name="adj1" fmla="val -33693"/>
              <a:gd name="adj2" fmla="val 866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p>
        </p:txBody>
      </p:sp>
      <p:pic>
        <p:nvPicPr>
          <p:cNvPr id="65543" name="Picture 7"/>
          <p:cNvPicPr>
            <a:picLocks noChangeAspect="1" noChangeArrowheads="1"/>
          </p:cNvPicPr>
          <p:nvPr/>
        </p:nvPicPr>
        <p:blipFill>
          <a:blip r:embed="rId3" cstate="print">
            <a:lum bright="10000"/>
          </a:blip>
          <a:srcRect/>
          <a:stretch>
            <a:fillRect/>
          </a:stretch>
        </p:blipFill>
        <p:spPr bwMode="auto">
          <a:xfrm>
            <a:off x="467544" y="4149080"/>
            <a:ext cx="1656184" cy="2208245"/>
          </a:xfrm>
          <a:prstGeom prst="rect">
            <a:avLst/>
          </a:prstGeom>
          <a:noFill/>
          <a:ln w="9525">
            <a:noFill/>
            <a:miter lim="800000"/>
            <a:headEnd/>
            <a:tailEnd/>
          </a:ln>
        </p:spPr>
      </p:pic>
      <p:graphicFrame>
        <p:nvGraphicFramePr>
          <p:cNvPr id="65544" name="Object 8"/>
          <p:cNvGraphicFramePr>
            <a:graphicFrameLocks noChangeAspect="1"/>
          </p:cNvGraphicFramePr>
          <p:nvPr>
            <p:extLst>
              <p:ext uri="{D42A27DB-BD31-4B8C-83A1-F6EECF244321}">
                <p14:modId xmlns:p14="http://schemas.microsoft.com/office/powerpoint/2010/main" val="1281807527"/>
              </p:ext>
            </p:extLst>
          </p:nvPr>
        </p:nvGraphicFramePr>
        <p:xfrm>
          <a:off x="3959225" y="4365625"/>
          <a:ext cx="3217863" cy="935038"/>
        </p:xfrm>
        <a:graphic>
          <a:graphicData uri="http://schemas.openxmlformats.org/presentationml/2006/ole">
            <mc:AlternateContent xmlns:mc="http://schemas.openxmlformats.org/markup-compatibility/2006">
              <mc:Choice xmlns:v="urn:schemas-microsoft-com:vml" Requires="v">
                <p:oleObj spid="_x0000_s65548" name="Équation" r:id="rId4" imgW="787320" imgH="228600" progId="Equation.3">
                  <p:embed/>
                </p:oleObj>
              </mc:Choice>
              <mc:Fallback>
                <p:oleObj name="Équation" r:id="rId4" imgW="787320" imgH="228600" progId="Equation.3">
                  <p:embed/>
                  <p:pic>
                    <p:nvPicPr>
                      <p:cNvPr id="0" name="Picture 8"/>
                      <p:cNvPicPr>
                        <a:picLocks noChangeAspect="1" noChangeArrowheads="1"/>
                      </p:cNvPicPr>
                      <p:nvPr/>
                    </p:nvPicPr>
                    <p:blipFill>
                      <a:blip r:embed="rId5"/>
                      <a:srcRect/>
                      <a:stretch>
                        <a:fillRect/>
                      </a:stretch>
                    </p:blipFill>
                    <p:spPr bwMode="auto">
                      <a:xfrm>
                        <a:off x="3959225" y="4365625"/>
                        <a:ext cx="3217863" cy="935038"/>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44"/>
                                        </p:tgtEl>
                                        <p:attrNameLst>
                                          <p:attrName>style.visibility</p:attrName>
                                        </p:attrNameLst>
                                      </p:cBhvr>
                                      <p:to>
                                        <p:strVal val="visible"/>
                                      </p:to>
                                    </p:set>
                                    <p:animEffect transition="in" filter="fade">
                                      <p:cBhvr>
                                        <p:cTn id="7" dur="2000"/>
                                        <p:tgtEl>
                                          <p:spTgt spid="65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5510</TotalTime>
  <Words>1559</Words>
  <Application>Microsoft Office PowerPoint</Application>
  <PresentationFormat>Affichage à l'écran (4:3)</PresentationFormat>
  <Paragraphs>221</Paragraphs>
  <Slides>60</Slides>
  <Notes>14</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60</vt:i4>
      </vt:variant>
    </vt:vector>
  </HeadingPairs>
  <TitlesOfParts>
    <vt:vector size="62" baseType="lpstr">
      <vt:lpstr>Thème Office</vt:lpstr>
      <vt:lpstr>Équation</vt:lpstr>
      <vt:lpstr>Statique des fluides Chap VII </vt:lpstr>
      <vt:lpstr>Objectifs</vt:lpstr>
      <vt:lpstr>71) Lois fondamentales. Rappels 711) Pression dans un fluide</vt:lpstr>
      <vt:lpstr>71) Lois fondamentales. Rappels 711) Pression dans un fluide</vt:lpstr>
      <vt:lpstr>71) Lois fondamentales. Rappels 712) Conséquences de la loi de l’hydrostatique</vt:lpstr>
      <vt:lpstr>71) Lois fondamentales. Rappels 713) Forces de poussée</vt:lpstr>
      <vt:lpstr>71) Lois fondamentales. Rappels 713) Forces de poussée</vt:lpstr>
      <vt:lpstr>71) Lois fondamentales. Rappels 714) Théorème d’ARCHIMEDE : aéromètres</vt:lpstr>
      <vt:lpstr>71) Lois fondamentales. Rappels 714) Théorème d’ARCHIMEDE : aéromètres</vt:lpstr>
      <vt:lpstr>71) Lois fondamentales. Rappels 714) Théorème d’ARCHIMEDE : aéromètres</vt:lpstr>
      <vt:lpstr>71) Lois fondamentales. Rappels 714) Théorème d’ARCHIMEDE : aéromètres</vt:lpstr>
      <vt:lpstr>71) Lois fondamentales. Rappels 714) Théorème d’ARCHIMEDE : aéromètres</vt:lpstr>
      <vt:lpstr>71) Lois fondamentales. Rappels 714) Théorème d’ARCHIMEDE : aéromètres</vt:lpstr>
      <vt:lpstr>71) Lois fondamentales. Rappels 714) Théorème d’ARCHIMEDE : aéromètres</vt:lpstr>
      <vt:lpstr>72) Propriétés de la couche capillaire. Tension superficielle 721) Nature de la couche capillaire</vt:lpstr>
      <vt:lpstr>72) Propriétés de la couche capillaire. Tension superficielle 722) Forces de tension superficielle</vt:lpstr>
      <vt:lpstr>72) Propriétés de la couche capillaire. Tension superficielle 722) Forces de tension superficielle</vt:lpstr>
      <vt:lpstr>72) Propriétés de la couche capillaire. Tension superficielle 723) Interprétation. Energie superficielle</vt:lpstr>
      <vt:lpstr>72) Propriétés de la couche capillaire. Tension superficielle 723) Interprétation. Energie superficielle</vt:lpstr>
      <vt:lpstr>72) Propriétés de la couche capillaire. Tension superficielle 723) Interprétation. Energie superficielle</vt:lpstr>
      <vt:lpstr>Présentation PowerPoint</vt:lpstr>
      <vt:lpstr>Présentation PowerPoint</vt:lpstr>
      <vt:lpstr>72) Propriétés de la couche capillaire. Tension superficielle 723) Interprétation. Energie superficielle</vt:lpstr>
      <vt:lpstr>72) Propriétés de la couche capillaire. Tension superficielle 723) Interprétation. Energie superficielle</vt:lpstr>
      <vt:lpstr>72) Propriétés de la couche capillaire. Tension superficielle 724) Variation du coefficient de tension superficielle :  </vt:lpstr>
      <vt:lpstr>73) Conséquences 731) Pression capillaire. Loi de LAPLACE  </vt:lpstr>
      <vt:lpstr>73) Conséquences 731) Pression capillaire. Loi de LAPLACE  </vt:lpstr>
      <vt:lpstr>73) Conséquences 731) Pression capillaire. Loi de LAPLACE  </vt:lpstr>
      <vt:lpstr>73) Conséquences 731) Pression capillaire. Loi de LAPLACE  </vt:lpstr>
      <vt:lpstr>Présentation PowerPoint</vt:lpstr>
      <vt:lpstr>Présentation PowerPoint</vt:lpstr>
      <vt:lpstr>Présentation PowerPoint</vt:lpstr>
      <vt:lpstr>Présentation PowerPoint</vt:lpstr>
      <vt:lpstr>Présentation PowerPoint</vt:lpstr>
      <vt:lpstr>73) Conséquences 732) Tension interfaciale. Equilibre au contact de trois phases  </vt:lpstr>
      <vt:lpstr>73) Conséquences 732) Tension interfaciale. Equilibre au contact de trois phases  </vt:lpstr>
      <vt:lpstr>73) Conséquences 732) Angle de raccordement d’un liquide et d’un solide.  Mouillabilité  </vt:lpstr>
      <vt:lpstr>73) Conséquences 733) Angle de raccordement d’un liquide et d’un solide.  Mouillabilité  </vt:lpstr>
      <vt:lpstr>73) Conséquences 733) Angle de raccordement d’un liquide et d’un solide.  Mouillabilité  </vt:lpstr>
      <vt:lpstr>73) Conséquences 733) Angle de raccordement d’un liquide et d’un solide.  Mouillabilité  </vt:lpstr>
      <vt:lpstr>73) Conséquences 733) Angle de raccordement d’un liquide et d’un solide.  Mouillabilité  </vt:lpstr>
      <vt:lpstr>73) Conséquences 733) Angle de raccordement d’un liquide et d’un solide.  Mouillabilité  </vt:lpstr>
      <vt:lpstr>73) Conséquences 733) Angle de raccordement d’un liquide et d’un solide.  Mouillabilité  </vt:lpstr>
      <vt:lpstr>73) Conséquences 733) Angle de raccordement d’un liquide et d’un solide.  Mouillabilité  </vt:lpstr>
      <vt:lpstr>73) Conséquences 733) Angle de raccordement d’un liquide et d’un solide.  Mouillabilité  </vt:lpstr>
      <vt:lpstr>74) Applications 741) Tubes capillaires. Loi de JURIN </vt:lpstr>
      <vt:lpstr>74) Applications 742) Méthodes de mesure de la tension superficielle </vt:lpstr>
      <vt:lpstr>74) Applications 742) Méthodes de mesure de la tension superficielle </vt:lpstr>
      <vt:lpstr>74) Applications 742) Méthodes de mesure de la tension superficielle </vt:lpstr>
      <vt:lpstr>74) Applications 743) Exemples </vt:lpstr>
      <vt:lpstr>74) Applications 743) Exemples </vt:lpstr>
      <vt:lpstr>74) Applications 743) Exemples </vt:lpstr>
      <vt:lpstr>Présentation PowerPoint</vt:lpstr>
      <vt:lpstr>Présentation PowerPoint</vt:lpstr>
      <vt:lpstr>Présentation PowerPoint</vt:lpstr>
      <vt:lpstr>Présentation PowerPoint</vt:lpstr>
      <vt:lpstr>Présentation PowerPoint</vt:lpstr>
      <vt:lpstr>Présentation PowerPoint</vt:lpstr>
      <vt:lpstr>Méta matériaux à mémoire de forme</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dsarmeo</dc:creator>
  <cp:lastModifiedBy>dsarmeo</cp:lastModifiedBy>
  <cp:revision>433</cp:revision>
  <dcterms:created xsi:type="dcterms:W3CDTF">2011-06-20T08:55:59Z</dcterms:created>
  <dcterms:modified xsi:type="dcterms:W3CDTF">2013-03-18T09:47:21Z</dcterms:modified>
</cp:coreProperties>
</file>